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Lst>
  <p:notesMasterIdLst>
    <p:notesMasterId r:id="rId23"/>
  </p:notesMasterIdLst>
  <p:sldIdLst>
    <p:sldId id="256" r:id="rId2"/>
    <p:sldId id="257" r:id="rId3"/>
    <p:sldId id="334" r:id="rId4"/>
    <p:sldId id="335" r:id="rId5"/>
    <p:sldId id="336" r:id="rId6"/>
    <p:sldId id="337" r:id="rId7"/>
    <p:sldId id="338" r:id="rId8"/>
    <p:sldId id="344" r:id="rId9"/>
    <p:sldId id="339" r:id="rId10"/>
    <p:sldId id="340" r:id="rId11"/>
    <p:sldId id="341" r:id="rId12"/>
    <p:sldId id="342" r:id="rId13"/>
    <p:sldId id="343" r:id="rId14"/>
    <p:sldId id="345" r:id="rId15"/>
    <p:sldId id="346" r:id="rId16"/>
    <p:sldId id="347" r:id="rId17"/>
    <p:sldId id="348" r:id="rId18"/>
    <p:sldId id="349" r:id="rId19"/>
    <p:sldId id="350" r:id="rId20"/>
    <p:sldId id="351" r:id="rId21"/>
    <p:sldId id="333" r:id="rId22"/>
  </p:sldIdLst>
  <p:sldSz cx="12192000" cy="6858000"/>
  <p:notesSz cx="6797675" cy="992505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6375" autoAdjust="0"/>
  </p:normalViewPr>
  <p:slideViewPr>
    <p:cSldViewPr snapToGrid="0">
      <p:cViewPr>
        <p:scale>
          <a:sx n="40" d="100"/>
          <a:sy n="40" d="100"/>
        </p:scale>
        <p:origin x="1496" y="1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45659" cy="497976"/>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50444" y="0"/>
            <a:ext cx="2945659" cy="497976"/>
          </a:xfrm>
          <a:prstGeom prst="rect">
            <a:avLst/>
          </a:prstGeom>
        </p:spPr>
        <p:txBody>
          <a:bodyPr vert="horz" lIns="91440" tIns="45720" rIns="91440" bIns="45720" rtlCol="0"/>
          <a:lstStyle>
            <a:lvl1pPr algn="r">
              <a:defRPr sz="1200"/>
            </a:lvl1pPr>
          </a:lstStyle>
          <a:p>
            <a:fld id="{5B38DA8D-B6EC-4088-9484-76D91E67E2BE}" type="datetimeFigureOut">
              <a:rPr lang="pl-PL" smtClean="0"/>
              <a:t>10.12.2021</a:t>
            </a:fld>
            <a:endParaRPr lang="pl-PL"/>
          </a:p>
        </p:txBody>
      </p:sp>
      <p:sp>
        <p:nvSpPr>
          <p:cNvPr id="4" name="Symbol zastępczy obrazu slajdu 3"/>
          <p:cNvSpPr>
            <a:spLocks noGrp="1" noRot="1" noChangeAspect="1"/>
          </p:cNvSpPr>
          <p:nvPr>
            <p:ph type="sldImg" idx="2"/>
          </p:nvPr>
        </p:nvSpPr>
        <p:spPr>
          <a:xfrm>
            <a:off x="420688" y="1239838"/>
            <a:ext cx="5956300" cy="3351212"/>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79768" y="4776431"/>
            <a:ext cx="5438140" cy="3907988"/>
          </a:xfrm>
          <a:prstGeom prst="rect">
            <a:avLst/>
          </a:prstGeom>
        </p:spPr>
        <p:txBody>
          <a:bodyPr vert="horz" lIns="91440" tIns="45720" rIns="91440" bIns="45720" rtlCol="0"/>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0" y="9427077"/>
            <a:ext cx="2945659" cy="497975"/>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50444" y="9427077"/>
            <a:ext cx="2945659" cy="497975"/>
          </a:xfrm>
          <a:prstGeom prst="rect">
            <a:avLst/>
          </a:prstGeom>
        </p:spPr>
        <p:txBody>
          <a:bodyPr vert="horz" lIns="91440" tIns="45720" rIns="91440" bIns="45720" rtlCol="0" anchor="b"/>
          <a:lstStyle>
            <a:lvl1pPr algn="r">
              <a:defRPr sz="1200"/>
            </a:lvl1pPr>
          </a:lstStyle>
          <a:p>
            <a:fld id="{A547EF5F-7C2E-4281-B1A4-9A1F3210E6B5}" type="slidenum">
              <a:rPr lang="pl-PL" smtClean="0"/>
              <a:t>‹#›</a:t>
            </a:fld>
            <a:endParaRPr lang="pl-PL"/>
          </a:p>
        </p:txBody>
      </p:sp>
    </p:spTree>
    <p:extLst>
      <p:ext uri="{BB962C8B-B14F-4D97-AF65-F5344CB8AC3E}">
        <p14:creationId xmlns:p14="http://schemas.microsoft.com/office/powerpoint/2010/main" val="3655964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A547EF5F-7C2E-4281-B1A4-9A1F3210E6B5}" type="slidenum">
              <a:rPr lang="pl-PL" smtClean="0"/>
              <a:t>1</a:t>
            </a:fld>
            <a:endParaRPr lang="pl-PL"/>
          </a:p>
        </p:txBody>
      </p:sp>
    </p:spTree>
    <p:extLst>
      <p:ext uri="{BB962C8B-B14F-4D97-AF65-F5344CB8AC3E}">
        <p14:creationId xmlns:p14="http://schemas.microsoft.com/office/powerpoint/2010/main" val="199497554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A547EF5F-7C2E-4281-B1A4-9A1F3210E6B5}" type="slidenum">
              <a:rPr lang="pl-PL" smtClean="0"/>
              <a:t>10</a:t>
            </a:fld>
            <a:endParaRPr lang="pl-PL"/>
          </a:p>
        </p:txBody>
      </p:sp>
    </p:spTree>
    <p:extLst>
      <p:ext uri="{BB962C8B-B14F-4D97-AF65-F5344CB8AC3E}">
        <p14:creationId xmlns:p14="http://schemas.microsoft.com/office/powerpoint/2010/main" val="8653268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A547EF5F-7C2E-4281-B1A4-9A1F3210E6B5}" type="slidenum">
              <a:rPr lang="pl-PL" smtClean="0"/>
              <a:t>11</a:t>
            </a:fld>
            <a:endParaRPr lang="pl-PL"/>
          </a:p>
        </p:txBody>
      </p:sp>
    </p:spTree>
    <p:extLst>
      <p:ext uri="{BB962C8B-B14F-4D97-AF65-F5344CB8AC3E}">
        <p14:creationId xmlns:p14="http://schemas.microsoft.com/office/powerpoint/2010/main" val="1090301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A547EF5F-7C2E-4281-B1A4-9A1F3210E6B5}" type="slidenum">
              <a:rPr lang="pl-PL" smtClean="0"/>
              <a:t>12</a:t>
            </a:fld>
            <a:endParaRPr lang="pl-PL"/>
          </a:p>
        </p:txBody>
      </p:sp>
    </p:spTree>
    <p:extLst>
      <p:ext uri="{BB962C8B-B14F-4D97-AF65-F5344CB8AC3E}">
        <p14:creationId xmlns:p14="http://schemas.microsoft.com/office/powerpoint/2010/main" val="370487320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A547EF5F-7C2E-4281-B1A4-9A1F3210E6B5}" type="slidenum">
              <a:rPr lang="pl-PL" smtClean="0"/>
              <a:t>13</a:t>
            </a:fld>
            <a:endParaRPr lang="pl-PL"/>
          </a:p>
        </p:txBody>
      </p:sp>
    </p:spTree>
    <p:extLst>
      <p:ext uri="{BB962C8B-B14F-4D97-AF65-F5344CB8AC3E}">
        <p14:creationId xmlns:p14="http://schemas.microsoft.com/office/powerpoint/2010/main" val="308043651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A547EF5F-7C2E-4281-B1A4-9A1F3210E6B5}" type="slidenum">
              <a:rPr lang="pl-PL" smtClean="0"/>
              <a:t>14</a:t>
            </a:fld>
            <a:endParaRPr lang="pl-PL"/>
          </a:p>
        </p:txBody>
      </p:sp>
    </p:spTree>
    <p:extLst>
      <p:ext uri="{BB962C8B-B14F-4D97-AF65-F5344CB8AC3E}">
        <p14:creationId xmlns:p14="http://schemas.microsoft.com/office/powerpoint/2010/main" val="11371053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A547EF5F-7C2E-4281-B1A4-9A1F3210E6B5}" type="slidenum">
              <a:rPr lang="pl-PL" smtClean="0"/>
              <a:t>15</a:t>
            </a:fld>
            <a:endParaRPr lang="pl-PL"/>
          </a:p>
        </p:txBody>
      </p:sp>
    </p:spTree>
    <p:extLst>
      <p:ext uri="{BB962C8B-B14F-4D97-AF65-F5344CB8AC3E}">
        <p14:creationId xmlns:p14="http://schemas.microsoft.com/office/powerpoint/2010/main" val="182987203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A547EF5F-7C2E-4281-B1A4-9A1F3210E6B5}" type="slidenum">
              <a:rPr lang="pl-PL" smtClean="0"/>
              <a:t>16</a:t>
            </a:fld>
            <a:endParaRPr lang="pl-PL"/>
          </a:p>
        </p:txBody>
      </p:sp>
    </p:spTree>
    <p:extLst>
      <p:ext uri="{BB962C8B-B14F-4D97-AF65-F5344CB8AC3E}">
        <p14:creationId xmlns:p14="http://schemas.microsoft.com/office/powerpoint/2010/main" val="217319086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A547EF5F-7C2E-4281-B1A4-9A1F3210E6B5}" type="slidenum">
              <a:rPr lang="pl-PL" smtClean="0"/>
              <a:t>17</a:t>
            </a:fld>
            <a:endParaRPr lang="pl-PL"/>
          </a:p>
        </p:txBody>
      </p:sp>
    </p:spTree>
    <p:extLst>
      <p:ext uri="{BB962C8B-B14F-4D97-AF65-F5344CB8AC3E}">
        <p14:creationId xmlns:p14="http://schemas.microsoft.com/office/powerpoint/2010/main" val="23238236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A547EF5F-7C2E-4281-B1A4-9A1F3210E6B5}" type="slidenum">
              <a:rPr lang="pl-PL" smtClean="0"/>
              <a:t>18</a:t>
            </a:fld>
            <a:endParaRPr lang="pl-PL"/>
          </a:p>
        </p:txBody>
      </p:sp>
    </p:spTree>
    <p:extLst>
      <p:ext uri="{BB962C8B-B14F-4D97-AF65-F5344CB8AC3E}">
        <p14:creationId xmlns:p14="http://schemas.microsoft.com/office/powerpoint/2010/main" val="402320976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A547EF5F-7C2E-4281-B1A4-9A1F3210E6B5}" type="slidenum">
              <a:rPr lang="pl-PL" smtClean="0"/>
              <a:t>19</a:t>
            </a:fld>
            <a:endParaRPr lang="pl-PL"/>
          </a:p>
        </p:txBody>
      </p:sp>
    </p:spTree>
    <p:extLst>
      <p:ext uri="{BB962C8B-B14F-4D97-AF65-F5344CB8AC3E}">
        <p14:creationId xmlns:p14="http://schemas.microsoft.com/office/powerpoint/2010/main" val="7350453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A547EF5F-7C2E-4281-B1A4-9A1F3210E6B5}" type="slidenum">
              <a:rPr lang="pl-PL" smtClean="0"/>
              <a:t>2</a:t>
            </a:fld>
            <a:endParaRPr lang="pl-PL"/>
          </a:p>
        </p:txBody>
      </p:sp>
    </p:spTree>
    <p:extLst>
      <p:ext uri="{BB962C8B-B14F-4D97-AF65-F5344CB8AC3E}">
        <p14:creationId xmlns:p14="http://schemas.microsoft.com/office/powerpoint/2010/main" val="288509983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A547EF5F-7C2E-4281-B1A4-9A1F3210E6B5}" type="slidenum">
              <a:rPr lang="pl-PL" smtClean="0"/>
              <a:t>20</a:t>
            </a:fld>
            <a:endParaRPr lang="pl-PL"/>
          </a:p>
        </p:txBody>
      </p:sp>
    </p:spTree>
    <p:extLst>
      <p:ext uri="{BB962C8B-B14F-4D97-AF65-F5344CB8AC3E}">
        <p14:creationId xmlns:p14="http://schemas.microsoft.com/office/powerpoint/2010/main" val="312375463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pPr>
              <a:lnSpc>
                <a:spcPct val="90000"/>
              </a:lnSpc>
              <a:spcAft>
                <a:spcPts val="600"/>
              </a:spcAft>
            </a:pPr>
            <a:endParaRPr lang="pl-PL" dirty="0">
              <a:cs typeface="Calibri" panose="020F0502020204030204"/>
            </a:endParaRPr>
          </a:p>
        </p:txBody>
      </p:sp>
      <p:sp>
        <p:nvSpPr>
          <p:cNvPr id="4" name="Symbol zastępczy numeru slajdu 3"/>
          <p:cNvSpPr>
            <a:spLocks noGrp="1"/>
          </p:cNvSpPr>
          <p:nvPr>
            <p:ph type="sldNum" sz="quarter" idx="5"/>
          </p:nvPr>
        </p:nvSpPr>
        <p:spPr/>
        <p:txBody>
          <a:bodyPr/>
          <a:lstStyle/>
          <a:p>
            <a:fld id="{A547EF5F-7C2E-4281-B1A4-9A1F3210E6B5}" type="slidenum">
              <a:rPr lang="pl-PL" smtClean="0"/>
              <a:t>21</a:t>
            </a:fld>
            <a:endParaRPr lang="pl-PL"/>
          </a:p>
        </p:txBody>
      </p:sp>
    </p:spTree>
    <p:extLst>
      <p:ext uri="{BB962C8B-B14F-4D97-AF65-F5344CB8AC3E}">
        <p14:creationId xmlns:p14="http://schemas.microsoft.com/office/powerpoint/2010/main" val="38188009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A547EF5F-7C2E-4281-B1A4-9A1F3210E6B5}" type="slidenum">
              <a:rPr lang="pl-PL" smtClean="0"/>
              <a:t>3</a:t>
            </a:fld>
            <a:endParaRPr lang="pl-PL"/>
          </a:p>
        </p:txBody>
      </p:sp>
    </p:spTree>
    <p:extLst>
      <p:ext uri="{BB962C8B-B14F-4D97-AF65-F5344CB8AC3E}">
        <p14:creationId xmlns:p14="http://schemas.microsoft.com/office/powerpoint/2010/main" val="23444812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A547EF5F-7C2E-4281-B1A4-9A1F3210E6B5}" type="slidenum">
              <a:rPr lang="pl-PL" smtClean="0"/>
              <a:t>4</a:t>
            </a:fld>
            <a:endParaRPr lang="pl-PL"/>
          </a:p>
        </p:txBody>
      </p:sp>
    </p:spTree>
    <p:extLst>
      <p:ext uri="{BB962C8B-B14F-4D97-AF65-F5344CB8AC3E}">
        <p14:creationId xmlns:p14="http://schemas.microsoft.com/office/powerpoint/2010/main" val="20905281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A547EF5F-7C2E-4281-B1A4-9A1F3210E6B5}" type="slidenum">
              <a:rPr lang="pl-PL" smtClean="0"/>
              <a:t>5</a:t>
            </a:fld>
            <a:endParaRPr lang="pl-PL"/>
          </a:p>
        </p:txBody>
      </p:sp>
    </p:spTree>
    <p:extLst>
      <p:ext uri="{BB962C8B-B14F-4D97-AF65-F5344CB8AC3E}">
        <p14:creationId xmlns:p14="http://schemas.microsoft.com/office/powerpoint/2010/main" val="2509955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A547EF5F-7C2E-4281-B1A4-9A1F3210E6B5}" type="slidenum">
              <a:rPr lang="pl-PL" smtClean="0"/>
              <a:t>6</a:t>
            </a:fld>
            <a:endParaRPr lang="pl-PL"/>
          </a:p>
        </p:txBody>
      </p:sp>
    </p:spTree>
    <p:extLst>
      <p:ext uri="{BB962C8B-B14F-4D97-AF65-F5344CB8AC3E}">
        <p14:creationId xmlns:p14="http://schemas.microsoft.com/office/powerpoint/2010/main" val="30082812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A547EF5F-7C2E-4281-B1A4-9A1F3210E6B5}" type="slidenum">
              <a:rPr lang="pl-PL" smtClean="0"/>
              <a:t>7</a:t>
            </a:fld>
            <a:endParaRPr lang="pl-PL"/>
          </a:p>
        </p:txBody>
      </p:sp>
    </p:spTree>
    <p:extLst>
      <p:ext uri="{BB962C8B-B14F-4D97-AF65-F5344CB8AC3E}">
        <p14:creationId xmlns:p14="http://schemas.microsoft.com/office/powerpoint/2010/main" val="3697382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A547EF5F-7C2E-4281-B1A4-9A1F3210E6B5}" type="slidenum">
              <a:rPr lang="pl-PL" smtClean="0"/>
              <a:t>8</a:t>
            </a:fld>
            <a:endParaRPr lang="pl-PL"/>
          </a:p>
        </p:txBody>
      </p:sp>
    </p:spTree>
    <p:extLst>
      <p:ext uri="{BB962C8B-B14F-4D97-AF65-F5344CB8AC3E}">
        <p14:creationId xmlns:p14="http://schemas.microsoft.com/office/powerpoint/2010/main" val="8805879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A547EF5F-7C2E-4281-B1A4-9A1F3210E6B5}" type="slidenum">
              <a:rPr lang="pl-PL" smtClean="0"/>
              <a:t>9</a:t>
            </a:fld>
            <a:endParaRPr lang="pl-PL"/>
          </a:p>
        </p:txBody>
      </p:sp>
    </p:spTree>
    <p:extLst>
      <p:ext uri="{BB962C8B-B14F-4D97-AF65-F5344CB8AC3E}">
        <p14:creationId xmlns:p14="http://schemas.microsoft.com/office/powerpoint/2010/main" val="26521889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pl-PL"/>
              <a:t>Kliknij, aby edytować styl</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pl-PL"/>
              <a:t>Kliknij, aby edytować styl wzorca podtytułu</a:t>
            </a:r>
            <a:endParaRPr lang="en-US" dirty="0"/>
          </a:p>
        </p:txBody>
      </p:sp>
      <p:sp>
        <p:nvSpPr>
          <p:cNvPr id="4" name="Date Placeholder 3"/>
          <p:cNvSpPr>
            <a:spLocks noGrp="1"/>
          </p:cNvSpPr>
          <p:nvPr>
            <p:ph type="dt" sz="half" idx="10"/>
          </p:nvPr>
        </p:nvSpPr>
        <p:spPr/>
        <p:txBody>
          <a:bodyPr/>
          <a:lstStyle/>
          <a:p>
            <a:fld id="{5E991E3E-EB8D-4C13-BC90-D43F8F00AFC8}" type="datetimeFigureOut">
              <a:rPr lang="pl-PL" smtClean="0"/>
              <a:t>10.12.2021</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7B3BC005-CE17-4320-A102-4BFD2FF980D0}" type="slidenum">
              <a:rPr lang="pl-PL" smtClean="0"/>
              <a:t>‹#›</a:t>
            </a:fld>
            <a:endParaRPr lang="pl-PL"/>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511013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5E991E3E-EB8D-4C13-BC90-D43F8F00AFC8}" type="datetimeFigureOut">
              <a:rPr lang="pl-PL" smtClean="0"/>
              <a:t>10.12.2021</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7B3BC005-CE17-4320-A102-4BFD2FF980D0}" type="slidenum">
              <a:rPr lang="pl-PL" smtClean="0"/>
              <a:t>‹#›</a:t>
            </a:fld>
            <a:endParaRPr lang="pl-PL"/>
          </a:p>
        </p:txBody>
      </p:sp>
    </p:spTree>
    <p:extLst>
      <p:ext uri="{BB962C8B-B14F-4D97-AF65-F5344CB8AC3E}">
        <p14:creationId xmlns:p14="http://schemas.microsoft.com/office/powerpoint/2010/main" val="7438111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ytuł pionowy i teks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pl-PL"/>
              <a:t>Kliknij, aby edytować styl</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5E991E3E-EB8D-4C13-BC90-D43F8F00AFC8}" type="datetimeFigureOut">
              <a:rPr lang="pl-PL" smtClean="0"/>
              <a:t>10.12.2021</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7B3BC005-CE17-4320-A102-4BFD2FF980D0}" type="slidenum">
              <a:rPr lang="pl-PL" smtClean="0"/>
              <a:t>‹#›</a:t>
            </a:fld>
            <a:endParaRPr lang="pl-PL"/>
          </a:p>
        </p:txBody>
      </p:sp>
    </p:spTree>
    <p:extLst>
      <p:ext uri="{BB962C8B-B14F-4D97-AF65-F5344CB8AC3E}">
        <p14:creationId xmlns:p14="http://schemas.microsoft.com/office/powerpoint/2010/main" val="15933251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5E991E3E-EB8D-4C13-BC90-D43F8F00AFC8}" type="datetimeFigureOut">
              <a:rPr lang="pl-PL" smtClean="0"/>
              <a:t>10.12.2021</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7B3BC005-CE17-4320-A102-4BFD2FF980D0}" type="slidenum">
              <a:rPr lang="pl-PL" smtClean="0"/>
              <a:t>‹#›</a:t>
            </a:fld>
            <a:endParaRPr lang="pl-PL"/>
          </a:p>
        </p:txBody>
      </p:sp>
    </p:spTree>
    <p:extLst>
      <p:ext uri="{BB962C8B-B14F-4D97-AF65-F5344CB8AC3E}">
        <p14:creationId xmlns:p14="http://schemas.microsoft.com/office/powerpoint/2010/main" val="6105146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pl-PL"/>
              <a:t>Kliknij, aby edytować styl</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5E991E3E-EB8D-4C13-BC90-D43F8F00AFC8}" type="datetimeFigureOut">
              <a:rPr lang="pl-PL" smtClean="0"/>
              <a:t>10.12.2021</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7B3BC005-CE17-4320-A102-4BFD2FF980D0}" type="slidenum">
              <a:rPr lang="pl-PL" smtClean="0"/>
              <a:t>‹#›</a:t>
            </a:fld>
            <a:endParaRPr lang="pl-PL"/>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479951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pl-PL"/>
              <a:t>Kliknij, aby edytować styl</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5E991E3E-EB8D-4C13-BC90-D43F8F00AFC8}" type="datetimeFigureOut">
              <a:rPr lang="pl-PL" smtClean="0"/>
              <a:t>10.12.2021</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7B3BC005-CE17-4320-A102-4BFD2FF980D0}" type="slidenum">
              <a:rPr lang="pl-PL" smtClean="0"/>
              <a:t>‹#›</a:t>
            </a:fld>
            <a:endParaRPr lang="pl-PL"/>
          </a:p>
        </p:txBody>
      </p:sp>
    </p:spTree>
    <p:extLst>
      <p:ext uri="{BB962C8B-B14F-4D97-AF65-F5344CB8AC3E}">
        <p14:creationId xmlns:p14="http://schemas.microsoft.com/office/powerpoint/2010/main" val="28406783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pl-PL"/>
              <a:t>Kliknij, aby edytować styl</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Content Placeholder 3"/>
          <p:cNvSpPr>
            <a:spLocks noGrp="1"/>
          </p:cNvSpPr>
          <p:nvPr>
            <p:ph sz="half" idx="2"/>
          </p:nvPr>
        </p:nvSpPr>
        <p:spPr>
          <a:xfrm>
            <a:off x="1097280" y="2582334"/>
            <a:ext cx="4937760" cy="3378200"/>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Content Placeholder 5"/>
          <p:cNvSpPr>
            <a:spLocks noGrp="1"/>
          </p:cNvSpPr>
          <p:nvPr>
            <p:ph sz="quarter" idx="4"/>
          </p:nvPr>
        </p:nvSpPr>
        <p:spPr>
          <a:xfrm>
            <a:off x="6217920" y="2582334"/>
            <a:ext cx="4937760" cy="3378200"/>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5E991E3E-EB8D-4C13-BC90-D43F8F00AFC8}" type="datetimeFigureOut">
              <a:rPr lang="pl-PL" smtClean="0"/>
              <a:t>10.12.2021</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7B3BC005-CE17-4320-A102-4BFD2FF980D0}" type="slidenum">
              <a:rPr lang="pl-PL" smtClean="0"/>
              <a:t>‹#›</a:t>
            </a:fld>
            <a:endParaRPr lang="pl-PL"/>
          </a:p>
        </p:txBody>
      </p:sp>
    </p:spTree>
    <p:extLst>
      <p:ext uri="{BB962C8B-B14F-4D97-AF65-F5344CB8AC3E}">
        <p14:creationId xmlns:p14="http://schemas.microsoft.com/office/powerpoint/2010/main" val="7040286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5E991E3E-EB8D-4C13-BC90-D43F8F00AFC8}" type="datetimeFigureOut">
              <a:rPr lang="pl-PL" smtClean="0"/>
              <a:t>10.12.2021</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7B3BC005-CE17-4320-A102-4BFD2FF980D0}" type="slidenum">
              <a:rPr lang="pl-PL" smtClean="0"/>
              <a:t>‹#›</a:t>
            </a:fld>
            <a:endParaRPr lang="pl-PL"/>
          </a:p>
        </p:txBody>
      </p:sp>
    </p:spTree>
    <p:extLst>
      <p:ext uri="{BB962C8B-B14F-4D97-AF65-F5344CB8AC3E}">
        <p14:creationId xmlns:p14="http://schemas.microsoft.com/office/powerpoint/2010/main" val="1709987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usty">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5E991E3E-EB8D-4C13-BC90-D43F8F00AFC8}" type="datetimeFigureOut">
              <a:rPr lang="pl-PL" smtClean="0"/>
              <a:t>10.12.2021</a:t>
            </a:fld>
            <a:endParaRPr lang="pl-PL"/>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pl-PL"/>
          </a:p>
        </p:txBody>
      </p:sp>
      <p:sp>
        <p:nvSpPr>
          <p:cNvPr id="9" name="Slide Number Placeholder 8"/>
          <p:cNvSpPr>
            <a:spLocks noGrp="1"/>
          </p:cNvSpPr>
          <p:nvPr>
            <p:ph type="sldNum" sz="quarter" idx="12"/>
          </p:nvPr>
        </p:nvSpPr>
        <p:spPr/>
        <p:txBody>
          <a:bodyPr/>
          <a:lstStyle/>
          <a:p>
            <a:fld id="{7B3BC005-CE17-4320-A102-4BFD2FF980D0}" type="slidenum">
              <a:rPr lang="pl-PL" smtClean="0"/>
              <a:t>‹#›</a:t>
            </a:fld>
            <a:endParaRPr lang="pl-PL"/>
          </a:p>
        </p:txBody>
      </p:sp>
    </p:spTree>
    <p:extLst>
      <p:ext uri="{BB962C8B-B14F-4D97-AF65-F5344CB8AC3E}">
        <p14:creationId xmlns:p14="http://schemas.microsoft.com/office/powerpoint/2010/main" val="17395122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pl-PL"/>
              <a:t>Kliknij, aby edytować styl</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5E991E3E-EB8D-4C13-BC90-D43F8F00AFC8}" type="datetimeFigureOut">
              <a:rPr lang="pl-PL" smtClean="0"/>
              <a:t>10.12.2021</a:t>
            </a:fld>
            <a:endParaRPr lang="pl-PL"/>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pl-PL"/>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7B3BC005-CE17-4320-A102-4BFD2FF980D0}" type="slidenum">
              <a:rPr lang="pl-PL" smtClean="0"/>
              <a:t>‹#›</a:t>
            </a:fld>
            <a:endParaRPr lang="pl-PL"/>
          </a:p>
        </p:txBody>
      </p:sp>
    </p:spTree>
    <p:extLst>
      <p:ext uri="{BB962C8B-B14F-4D97-AF65-F5344CB8AC3E}">
        <p14:creationId xmlns:p14="http://schemas.microsoft.com/office/powerpoint/2010/main" val="16489616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pl-PL"/>
              <a:t>Kliknij, aby edytować styl</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5E991E3E-EB8D-4C13-BC90-D43F8F00AFC8}" type="datetimeFigureOut">
              <a:rPr lang="pl-PL" smtClean="0"/>
              <a:t>10.12.2021</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7B3BC005-CE17-4320-A102-4BFD2FF980D0}" type="slidenum">
              <a:rPr lang="pl-PL" smtClean="0"/>
              <a:t>‹#›</a:t>
            </a:fld>
            <a:endParaRPr lang="pl-PL"/>
          </a:p>
        </p:txBody>
      </p:sp>
    </p:spTree>
    <p:extLst>
      <p:ext uri="{BB962C8B-B14F-4D97-AF65-F5344CB8AC3E}">
        <p14:creationId xmlns:p14="http://schemas.microsoft.com/office/powerpoint/2010/main" val="40493004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pl-PL"/>
              <a:t>Kliknij, aby edytować styl</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5E991E3E-EB8D-4C13-BC90-D43F8F00AFC8}" type="datetimeFigureOut">
              <a:rPr lang="pl-PL" smtClean="0"/>
              <a:t>10.12.2021</a:t>
            </a:fld>
            <a:endParaRPr lang="pl-PL"/>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pl-PL"/>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7B3BC005-CE17-4320-A102-4BFD2FF980D0}" type="slidenum">
              <a:rPr lang="pl-PL" smtClean="0"/>
              <a:t>‹#›</a:t>
            </a:fld>
            <a:endParaRPr lang="pl-PL"/>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62946123"/>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sip.lex.pl/#/act/17532755?unitId=roz(7)"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sip.lex.pl/#/act/17532755?unitId=roz(7)"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3CFC9789-57F4-4B9C-ABAA-6F7C8BADCA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Rectangle 23">
            <a:extLst>
              <a:ext uri="{FF2B5EF4-FFF2-40B4-BE49-F238E27FC236}">
                <a16:creationId xmlns:a16="http://schemas.microsoft.com/office/drawing/2014/main" id="{9B54F538-07DE-4652-B506-5D16E3EBBB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26" name="Straight Connector 25">
            <a:extLst>
              <a:ext uri="{FF2B5EF4-FFF2-40B4-BE49-F238E27FC236}">
                <a16:creationId xmlns:a16="http://schemas.microsoft.com/office/drawing/2014/main" id="{03D56195-A6AC-4958-8B87-F7D009353EB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 name="Tytuł 1">
            <a:extLst>
              <a:ext uri="{FF2B5EF4-FFF2-40B4-BE49-F238E27FC236}">
                <a16:creationId xmlns:a16="http://schemas.microsoft.com/office/drawing/2014/main" id="{B542581B-3239-4DBE-92D7-8657A0930981}"/>
              </a:ext>
            </a:extLst>
          </p:cNvPr>
          <p:cNvSpPr>
            <a:spLocks noGrp="1"/>
          </p:cNvSpPr>
          <p:nvPr>
            <p:ph type="ctrTitle"/>
          </p:nvPr>
        </p:nvSpPr>
        <p:spPr>
          <a:xfrm>
            <a:off x="1097280" y="286603"/>
            <a:ext cx="10058400" cy="1450757"/>
          </a:xfrm>
        </p:spPr>
        <p:txBody>
          <a:bodyPr vert="horz" lIns="91440" tIns="45720" rIns="91440" bIns="45720" rtlCol="0" anchor="b">
            <a:normAutofit/>
          </a:bodyPr>
          <a:lstStyle/>
          <a:p>
            <a:r>
              <a:rPr lang="en-US" sz="4800" b="1">
                <a:solidFill>
                  <a:schemeClr val="tx1">
                    <a:lumMod val="75000"/>
                    <a:lumOff val="25000"/>
                  </a:schemeClr>
                </a:solidFill>
              </a:rPr>
              <a:t>Zmiany w zasadach prowadzenia dokumentacji medycznej w 2021 r.</a:t>
            </a:r>
          </a:p>
        </p:txBody>
      </p:sp>
      <p:pic>
        <p:nvPicPr>
          <p:cNvPr id="5" name="Obraz 4" descr="Obraz zawierający tekst&#10;&#10;Opis wygenerowany automatycznie">
            <a:extLst>
              <a:ext uri="{FF2B5EF4-FFF2-40B4-BE49-F238E27FC236}">
                <a16:creationId xmlns:a16="http://schemas.microsoft.com/office/drawing/2014/main" id="{DCB5433E-9691-4964-A6EA-2928E86455C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6432" y="2104325"/>
            <a:ext cx="3094997" cy="3094997"/>
          </a:xfrm>
          <a:prstGeom prst="rect">
            <a:avLst/>
          </a:prstGeom>
        </p:spPr>
      </p:pic>
      <p:sp>
        <p:nvSpPr>
          <p:cNvPr id="3" name="Podtytuł 2">
            <a:extLst>
              <a:ext uri="{FF2B5EF4-FFF2-40B4-BE49-F238E27FC236}">
                <a16:creationId xmlns:a16="http://schemas.microsoft.com/office/drawing/2014/main" id="{5EC92567-95EB-41D3-8765-B33059BAAF90}"/>
              </a:ext>
            </a:extLst>
          </p:cNvPr>
          <p:cNvSpPr>
            <a:spLocks noGrp="1"/>
          </p:cNvSpPr>
          <p:nvPr>
            <p:ph type="subTitle" idx="1"/>
          </p:nvPr>
        </p:nvSpPr>
        <p:spPr>
          <a:xfrm>
            <a:off x="4639733" y="1845734"/>
            <a:ext cx="6515947" cy="4023360"/>
          </a:xfrm>
        </p:spPr>
        <p:txBody>
          <a:bodyPr vert="horz" lIns="0" tIns="45720" rIns="0" bIns="45720" rtlCol="0">
            <a:normAutofit/>
          </a:bodyPr>
          <a:lstStyle/>
          <a:p>
            <a:endParaRPr lang="en-US" b="1">
              <a:solidFill>
                <a:schemeClr val="tx1">
                  <a:lumMod val="75000"/>
                  <a:lumOff val="25000"/>
                </a:schemeClr>
              </a:solidFill>
              <a:latin typeface="+mn-lt"/>
            </a:endParaRPr>
          </a:p>
          <a:p>
            <a:r>
              <a:rPr lang="en-US" b="1">
                <a:solidFill>
                  <a:schemeClr val="tx1">
                    <a:lumMod val="75000"/>
                    <a:lumOff val="25000"/>
                  </a:schemeClr>
                </a:solidFill>
                <a:latin typeface="+mn-lt"/>
              </a:rPr>
              <a:t>r.pr. Anna Łuc-Seweryn</a:t>
            </a:r>
          </a:p>
          <a:p>
            <a:endParaRPr lang="en-US" b="1">
              <a:solidFill>
                <a:schemeClr val="tx1">
                  <a:lumMod val="75000"/>
                  <a:lumOff val="25000"/>
                </a:schemeClr>
              </a:solidFill>
              <a:latin typeface="+mn-lt"/>
            </a:endParaRPr>
          </a:p>
          <a:p>
            <a:endParaRPr lang="en-US" b="1">
              <a:solidFill>
                <a:schemeClr val="tx1">
                  <a:lumMod val="75000"/>
                  <a:lumOff val="25000"/>
                </a:schemeClr>
              </a:solidFill>
              <a:latin typeface="+mn-lt"/>
            </a:endParaRPr>
          </a:p>
        </p:txBody>
      </p:sp>
    </p:spTree>
    <p:extLst>
      <p:ext uri="{BB962C8B-B14F-4D97-AF65-F5344CB8AC3E}">
        <p14:creationId xmlns:p14="http://schemas.microsoft.com/office/powerpoint/2010/main" val="18210210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5" name="Rectangle 34">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37" name="Rectangle 36">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ytuł 1">
            <a:extLst>
              <a:ext uri="{FF2B5EF4-FFF2-40B4-BE49-F238E27FC236}">
                <a16:creationId xmlns:a16="http://schemas.microsoft.com/office/drawing/2014/main" id="{7881143A-5E08-46C9-8490-0567A81419AF}"/>
              </a:ext>
            </a:extLst>
          </p:cNvPr>
          <p:cNvSpPr>
            <a:spLocks noGrp="1"/>
          </p:cNvSpPr>
          <p:nvPr>
            <p:ph type="title"/>
          </p:nvPr>
        </p:nvSpPr>
        <p:spPr>
          <a:xfrm>
            <a:off x="492370" y="605896"/>
            <a:ext cx="3084844" cy="5646208"/>
          </a:xfrm>
        </p:spPr>
        <p:txBody>
          <a:bodyPr anchor="ctr">
            <a:normAutofit/>
          </a:bodyPr>
          <a:lstStyle/>
          <a:p>
            <a:r>
              <a:rPr lang="pl-PL" sz="3600" b="1">
                <a:solidFill>
                  <a:srgbClr val="FFFFFF"/>
                </a:solidFill>
              </a:rPr>
              <a:t>Ostatnie zmiany w zasadach prowadzenia dokumentacji medycznej:</a:t>
            </a:r>
          </a:p>
        </p:txBody>
      </p:sp>
      <p:sp>
        <p:nvSpPr>
          <p:cNvPr id="39" name="Rectangle 38">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Symbol zastępczy zawartości 2">
            <a:extLst>
              <a:ext uri="{FF2B5EF4-FFF2-40B4-BE49-F238E27FC236}">
                <a16:creationId xmlns:a16="http://schemas.microsoft.com/office/drawing/2014/main" id="{77C80436-17F9-470F-9595-4482066FE7B5}"/>
              </a:ext>
            </a:extLst>
          </p:cNvPr>
          <p:cNvSpPr>
            <a:spLocks noGrp="1"/>
          </p:cNvSpPr>
          <p:nvPr>
            <p:ph idx="1"/>
          </p:nvPr>
        </p:nvSpPr>
        <p:spPr>
          <a:xfrm>
            <a:off x="4742016" y="605896"/>
            <a:ext cx="6413663" cy="5646208"/>
          </a:xfrm>
        </p:spPr>
        <p:txBody>
          <a:bodyPr anchor="ctr">
            <a:normAutofit fontScale="92500" lnSpcReduction="10000"/>
          </a:bodyPr>
          <a:lstStyle/>
          <a:p>
            <a:pPr>
              <a:buFont typeface="Wingdings" panose="05000000000000000000" pitchFamily="2" charset="2"/>
              <a:buChar char="Ø"/>
            </a:pPr>
            <a:r>
              <a:rPr lang="pl-PL" sz="2800" b="1" dirty="0">
                <a:effectLst/>
              </a:rPr>
              <a:t>Rozporządzenie Ministra Zdrowia z dnia 6 kwietnia 2020 r. w sprawie rodzajów, zakresu i wzorów dokumentacji medycznej oraz sposobu jej przetwarzania (Dz. U. poz. 666 z </a:t>
            </a:r>
            <a:r>
              <a:rPr lang="pl-PL" sz="2800" b="1" dirty="0" err="1">
                <a:effectLst/>
              </a:rPr>
              <a:t>późn</a:t>
            </a:r>
            <a:r>
              <a:rPr lang="pl-PL" sz="2800" b="1" dirty="0">
                <a:effectLst/>
              </a:rPr>
              <a:t>. zm.).</a:t>
            </a:r>
          </a:p>
          <a:p>
            <a:pPr lvl="1">
              <a:buFont typeface="Wingdings" panose="05000000000000000000" pitchFamily="2" charset="2"/>
              <a:buChar char="Ø"/>
            </a:pPr>
            <a:r>
              <a:rPr lang="pl-PL" sz="2400" dirty="0">
                <a:effectLst/>
              </a:rPr>
              <a:t>Zastąpiło poprzednio obowiązujące: </a:t>
            </a:r>
          </a:p>
          <a:p>
            <a:pPr lvl="1">
              <a:buFont typeface="Wingdings" panose="05000000000000000000" pitchFamily="2" charset="2"/>
              <a:buChar char="Ø"/>
            </a:pPr>
            <a:r>
              <a:rPr lang="pl-PL" sz="2400" dirty="0">
                <a:effectLst/>
              </a:rPr>
              <a:t>Rozporządzenie Ministra Zdrowia z dnia 9 listopada 2015 r. w sprawie rodzajów, zakresu i wzorów dokumentacji medycznej oraz sposobu jej przetwarzania (Dz. U. poz. 2069).</a:t>
            </a:r>
          </a:p>
          <a:p>
            <a:pPr lvl="1">
              <a:buFont typeface="Wingdings" panose="05000000000000000000" pitchFamily="2" charset="2"/>
              <a:buChar char="Ø"/>
            </a:pPr>
            <a:r>
              <a:rPr lang="pl-PL" sz="2400" b="1" dirty="0">
                <a:effectLst/>
              </a:rPr>
              <a:t>Zmiana rozporządzenia w sprawie rodzajów, zakresu i wzorów dokumentacji medycznej oraz sposobu jej przetwarzania.</a:t>
            </a:r>
          </a:p>
          <a:p>
            <a:pPr lvl="2">
              <a:buFont typeface="Wingdings" panose="05000000000000000000" pitchFamily="2" charset="2"/>
              <a:buChar char="Ø"/>
            </a:pPr>
            <a:r>
              <a:rPr lang="pl-PL" sz="1800" b="1" dirty="0">
                <a:effectLst/>
              </a:rPr>
              <a:t>Dz.U.2021.302, rozporządzenie z dnia 15 lutego 2021 r.</a:t>
            </a:r>
          </a:p>
          <a:p>
            <a:pPr lvl="2">
              <a:buFont typeface="Wingdings" panose="05000000000000000000" pitchFamily="2" charset="2"/>
              <a:buChar char="Ø"/>
            </a:pPr>
            <a:endParaRPr lang="pl-PL" sz="1800" dirty="0">
              <a:effectLst/>
            </a:endParaRPr>
          </a:p>
          <a:p>
            <a:pPr marL="201168" lvl="1" indent="0">
              <a:buNone/>
            </a:pPr>
            <a:r>
              <a:rPr lang="pl-PL" sz="2400" dirty="0">
                <a:effectLst/>
              </a:rPr>
              <a:t>Główna zmiana: </a:t>
            </a:r>
            <a:r>
              <a:rPr lang="pl-PL" sz="2400" b="1" dirty="0">
                <a:effectLst/>
              </a:rPr>
              <a:t>uzupełniono par. 68a (dot. </a:t>
            </a:r>
            <a:r>
              <a:rPr lang="pl-PL" sz="2400" b="1" dirty="0"/>
              <a:t>skierowania na szczepienie na COVID-19</a:t>
            </a:r>
            <a:r>
              <a:rPr lang="pl-PL" sz="2400" dirty="0"/>
              <a:t>)</a:t>
            </a:r>
          </a:p>
          <a:p>
            <a:pPr marL="201168" lvl="1" indent="0">
              <a:buNone/>
            </a:pPr>
            <a:r>
              <a:rPr lang="pl-PL" sz="2400" b="1" dirty="0"/>
              <a:t>Zmieniono par. 68b </a:t>
            </a:r>
            <a:r>
              <a:rPr lang="pl-PL" sz="2400" dirty="0"/>
              <a:t>– dot. karty szczepień</a:t>
            </a:r>
          </a:p>
        </p:txBody>
      </p:sp>
    </p:spTree>
    <p:extLst>
      <p:ext uri="{BB962C8B-B14F-4D97-AF65-F5344CB8AC3E}">
        <p14:creationId xmlns:p14="http://schemas.microsoft.com/office/powerpoint/2010/main" val="23122377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5" name="Rectangle 34">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37" name="Rectangle 36">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ytuł 1">
            <a:extLst>
              <a:ext uri="{FF2B5EF4-FFF2-40B4-BE49-F238E27FC236}">
                <a16:creationId xmlns:a16="http://schemas.microsoft.com/office/drawing/2014/main" id="{7881143A-5E08-46C9-8490-0567A81419AF}"/>
              </a:ext>
            </a:extLst>
          </p:cNvPr>
          <p:cNvSpPr>
            <a:spLocks noGrp="1"/>
          </p:cNvSpPr>
          <p:nvPr>
            <p:ph type="title"/>
          </p:nvPr>
        </p:nvSpPr>
        <p:spPr>
          <a:xfrm>
            <a:off x="492370" y="605896"/>
            <a:ext cx="3084844" cy="5646208"/>
          </a:xfrm>
        </p:spPr>
        <p:txBody>
          <a:bodyPr anchor="ctr">
            <a:normAutofit/>
          </a:bodyPr>
          <a:lstStyle/>
          <a:p>
            <a:r>
              <a:rPr lang="pl-PL" sz="3600" b="1">
                <a:solidFill>
                  <a:srgbClr val="FFFFFF"/>
                </a:solidFill>
              </a:rPr>
              <a:t>Ostatnie zmiany w zasadach prowadzenia dokumentacji medycznej:</a:t>
            </a:r>
          </a:p>
        </p:txBody>
      </p:sp>
      <p:sp>
        <p:nvSpPr>
          <p:cNvPr id="39" name="Rectangle 38">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Symbol zastępczy zawartości 2">
            <a:extLst>
              <a:ext uri="{FF2B5EF4-FFF2-40B4-BE49-F238E27FC236}">
                <a16:creationId xmlns:a16="http://schemas.microsoft.com/office/drawing/2014/main" id="{77C80436-17F9-470F-9595-4482066FE7B5}"/>
              </a:ext>
            </a:extLst>
          </p:cNvPr>
          <p:cNvSpPr>
            <a:spLocks noGrp="1"/>
          </p:cNvSpPr>
          <p:nvPr>
            <p:ph idx="1"/>
          </p:nvPr>
        </p:nvSpPr>
        <p:spPr>
          <a:xfrm>
            <a:off x="4742016" y="605896"/>
            <a:ext cx="6413663" cy="5646208"/>
          </a:xfrm>
        </p:spPr>
        <p:txBody>
          <a:bodyPr anchor="ctr">
            <a:normAutofit fontScale="92500" lnSpcReduction="10000"/>
          </a:bodyPr>
          <a:lstStyle/>
          <a:p>
            <a:pPr>
              <a:buFont typeface="Wingdings" panose="05000000000000000000" pitchFamily="2" charset="2"/>
              <a:buChar char="Ø"/>
            </a:pPr>
            <a:r>
              <a:rPr lang="pl-PL" sz="2800" b="1" dirty="0">
                <a:effectLst/>
              </a:rPr>
              <a:t>Rozporządzenie Ministra Zdrowia z dnia 6 kwietnia 2020 r. w sprawie rodzajów, zakresu i wzorów dokumentacji medycznej oraz sposobu jej przetwarzania (Dz. U. poz. 666 z </a:t>
            </a:r>
            <a:r>
              <a:rPr lang="pl-PL" sz="2800" b="1" dirty="0" err="1">
                <a:effectLst/>
              </a:rPr>
              <a:t>późn</a:t>
            </a:r>
            <a:r>
              <a:rPr lang="pl-PL" sz="2800" b="1" dirty="0">
                <a:effectLst/>
              </a:rPr>
              <a:t>. zm.).</a:t>
            </a:r>
          </a:p>
          <a:p>
            <a:pPr>
              <a:buFont typeface="Wingdings" panose="05000000000000000000" pitchFamily="2" charset="2"/>
              <a:buChar char="Ø"/>
            </a:pPr>
            <a:endParaRPr lang="pl-PL" sz="2800" b="1" dirty="0">
              <a:effectLst/>
            </a:endParaRPr>
          </a:p>
          <a:p>
            <a:pPr lvl="1">
              <a:buFont typeface="Wingdings" panose="05000000000000000000" pitchFamily="2" charset="2"/>
              <a:buChar char="Ø"/>
            </a:pPr>
            <a:r>
              <a:rPr lang="pl-PL" sz="2400" b="1" dirty="0">
                <a:effectLst/>
              </a:rPr>
              <a:t>Zmiana rozporządzenia w sprawie rodzajów, zakresu i wzorów dokumentacji medycznej oraz sposobu jej przetwarzania.</a:t>
            </a:r>
          </a:p>
          <a:p>
            <a:pPr lvl="2">
              <a:buFont typeface="Wingdings" panose="05000000000000000000" pitchFamily="2" charset="2"/>
              <a:buChar char="Ø"/>
            </a:pPr>
            <a:r>
              <a:rPr lang="pl-PL" sz="1800" b="1" dirty="0">
                <a:effectLst/>
              </a:rPr>
              <a:t>Dz.U.2021.1468, rozporządzenie z dnia 10 sierpnia 2021 r.</a:t>
            </a:r>
          </a:p>
          <a:p>
            <a:pPr lvl="2">
              <a:buFont typeface="Wingdings" panose="05000000000000000000" pitchFamily="2" charset="2"/>
              <a:buChar char="Ø"/>
            </a:pPr>
            <a:endParaRPr lang="pl-PL" sz="1800" dirty="0">
              <a:effectLst/>
            </a:endParaRPr>
          </a:p>
          <a:p>
            <a:pPr marL="201168" lvl="1" indent="0">
              <a:buNone/>
            </a:pPr>
            <a:r>
              <a:rPr lang="pl-PL" sz="2400" dirty="0">
                <a:effectLst/>
              </a:rPr>
              <a:t>Główna zmiana: do dokumentacji indywidualnej wewnętrznej zostaje dodana Karta segregacji medycznej (</a:t>
            </a:r>
            <a:r>
              <a:rPr lang="pl-PL" sz="2400" b="1" dirty="0">
                <a:effectLst/>
              </a:rPr>
              <a:t>par. 20a </a:t>
            </a:r>
            <a:r>
              <a:rPr lang="pl-PL" sz="2400" dirty="0">
                <a:effectLst/>
              </a:rPr>
              <a:t>– def. karty segregacji medycznej)</a:t>
            </a:r>
          </a:p>
          <a:p>
            <a:pPr marL="201168" lvl="1" indent="0">
              <a:buNone/>
            </a:pPr>
            <a:r>
              <a:rPr lang="pl-PL" sz="2400" dirty="0">
                <a:effectLst/>
              </a:rPr>
              <a:t>Par. </a:t>
            </a:r>
            <a:r>
              <a:rPr lang="pl-PL" sz="2400" b="1" dirty="0">
                <a:effectLst/>
              </a:rPr>
              <a:t>68</a:t>
            </a:r>
            <a:r>
              <a:rPr lang="pl-PL" sz="2400" b="1" dirty="0"/>
              <a:t>b</a:t>
            </a:r>
            <a:r>
              <a:rPr lang="pl-PL" sz="2400" dirty="0"/>
              <a:t> – uzupełnione zapisy dot. karty szczepień  (uwzględnienie aptek)</a:t>
            </a:r>
            <a:endParaRPr lang="pl-PL" sz="2400" dirty="0">
              <a:effectLst/>
            </a:endParaRPr>
          </a:p>
          <a:p>
            <a:pPr marL="201168" lvl="1" indent="0">
              <a:buNone/>
            </a:pPr>
            <a:endParaRPr lang="pl-PL" sz="2400" dirty="0">
              <a:effectLst/>
            </a:endParaRPr>
          </a:p>
        </p:txBody>
      </p:sp>
    </p:spTree>
    <p:extLst>
      <p:ext uri="{BB962C8B-B14F-4D97-AF65-F5344CB8AC3E}">
        <p14:creationId xmlns:p14="http://schemas.microsoft.com/office/powerpoint/2010/main" val="33596247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5" name="Rectangle 34">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37" name="Rectangle 36">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ytuł 1">
            <a:extLst>
              <a:ext uri="{FF2B5EF4-FFF2-40B4-BE49-F238E27FC236}">
                <a16:creationId xmlns:a16="http://schemas.microsoft.com/office/drawing/2014/main" id="{7881143A-5E08-46C9-8490-0567A81419AF}"/>
              </a:ext>
            </a:extLst>
          </p:cNvPr>
          <p:cNvSpPr>
            <a:spLocks noGrp="1"/>
          </p:cNvSpPr>
          <p:nvPr>
            <p:ph type="title"/>
          </p:nvPr>
        </p:nvSpPr>
        <p:spPr>
          <a:xfrm>
            <a:off x="492370" y="605896"/>
            <a:ext cx="3084844" cy="5646208"/>
          </a:xfrm>
        </p:spPr>
        <p:txBody>
          <a:bodyPr anchor="ctr">
            <a:normAutofit/>
          </a:bodyPr>
          <a:lstStyle/>
          <a:p>
            <a:r>
              <a:rPr lang="pl-PL" sz="3600" b="1">
                <a:solidFill>
                  <a:srgbClr val="FFFFFF"/>
                </a:solidFill>
              </a:rPr>
              <a:t>Ostatnie zmiany w zasadach prowadzenia dokumentacji medycznej:</a:t>
            </a:r>
          </a:p>
        </p:txBody>
      </p:sp>
      <p:sp>
        <p:nvSpPr>
          <p:cNvPr id="39" name="Rectangle 38">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Symbol zastępczy zawartości 2">
            <a:extLst>
              <a:ext uri="{FF2B5EF4-FFF2-40B4-BE49-F238E27FC236}">
                <a16:creationId xmlns:a16="http://schemas.microsoft.com/office/drawing/2014/main" id="{77C80436-17F9-470F-9595-4482066FE7B5}"/>
              </a:ext>
            </a:extLst>
          </p:cNvPr>
          <p:cNvSpPr>
            <a:spLocks noGrp="1"/>
          </p:cNvSpPr>
          <p:nvPr>
            <p:ph idx="1"/>
          </p:nvPr>
        </p:nvSpPr>
        <p:spPr>
          <a:xfrm>
            <a:off x="4742016" y="605896"/>
            <a:ext cx="6413663" cy="5646208"/>
          </a:xfrm>
        </p:spPr>
        <p:txBody>
          <a:bodyPr anchor="ctr">
            <a:normAutofit fontScale="92500" lnSpcReduction="20000"/>
          </a:bodyPr>
          <a:lstStyle/>
          <a:p>
            <a:pPr>
              <a:buFont typeface="Wingdings" panose="05000000000000000000" pitchFamily="2" charset="2"/>
              <a:buChar char="Ø"/>
            </a:pPr>
            <a:r>
              <a:rPr lang="pl-PL" sz="2600" dirty="0">
                <a:effectLst/>
              </a:rPr>
              <a:t>Rozporządzenie Ministra Spraw Wewnętrznych i Administracji z dnia 29 kwietnia 2020 r. w sprawie rodzajów, zakresu i wzorów oraz sposobu przetwarzania dokumentacji medycznej w podmiotach leczniczych utworzonych przez ministra właściwego do spraw wewnętrznych (Dz. U. poz. 788 z </a:t>
            </a:r>
            <a:r>
              <a:rPr lang="pl-PL" sz="2600" dirty="0" err="1">
                <a:effectLst/>
              </a:rPr>
              <a:t>późn</a:t>
            </a:r>
            <a:r>
              <a:rPr lang="pl-PL" sz="2600" dirty="0">
                <a:effectLst/>
              </a:rPr>
              <a:t>. zm.).</a:t>
            </a:r>
          </a:p>
          <a:p>
            <a:pPr lvl="1">
              <a:buFont typeface="Wingdings" panose="05000000000000000000" pitchFamily="2" charset="2"/>
              <a:buChar char="Ø"/>
            </a:pPr>
            <a:r>
              <a:rPr lang="pl-PL" sz="2200" dirty="0">
                <a:effectLst/>
              </a:rPr>
              <a:t>§ 3 ust. 4 pkt 2a dodany przez § 1 pkt 1 lit. a rozporządzenia z dnia 12 maja 2021 r. (Dz.U.2021.916) zmieniającego nin. rozporządzenie z dniem 19 maja 2021 r. – </a:t>
            </a:r>
            <a:r>
              <a:rPr lang="pl-PL" sz="2200" b="1" dirty="0">
                <a:effectLst/>
              </a:rPr>
              <a:t>dokumentację indywidualną zewnętrzną stanowi skierowanie na szczepienie przeciwko COVID-19</a:t>
            </a:r>
          </a:p>
          <a:p>
            <a:pPr lvl="1">
              <a:buFont typeface="Wingdings" panose="05000000000000000000" pitchFamily="2" charset="2"/>
              <a:buChar char="Ø"/>
            </a:pPr>
            <a:endParaRPr lang="pl-PL" sz="2200" b="1" dirty="0"/>
          </a:p>
          <a:p>
            <a:pPr>
              <a:buFont typeface="Wingdings" panose="05000000000000000000" pitchFamily="2" charset="2"/>
              <a:buChar char="Ø"/>
            </a:pPr>
            <a:r>
              <a:rPr lang="pl-PL" sz="2600" dirty="0">
                <a:effectLst/>
              </a:rPr>
              <a:t>Rozporządzenie Ministra Obrony Narodowej z dnia 6 sierpnia 2021 r. w sprawie rodzajów, zakresu i wzorów oraz sposobu przetwarzania dokumentacji medycznej w podmiotach leczniczych utworzonych przez Ministra Obrony Narodowej (Dz. U. poz. 1825) </a:t>
            </a:r>
          </a:p>
          <a:p>
            <a:pPr lvl="2">
              <a:buFont typeface="Wingdings" panose="05000000000000000000" pitchFamily="2" charset="2"/>
              <a:buChar char="Ø"/>
            </a:pPr>
            <a:r>
              <a:rPr lang="pl-PL" sz="1700" dirty="0">
                <a:effectLst/>
              </a:rPr>
              <a:t>Wejście w życie: 21 października 2021 r.</a:t>
            </a:r>
          </a:p>
          <a:p>
            <a:pPr>
              <a:buFont typeface="Wingdings" panose="05000000000000000000" pitchFamily="2" charset="2"/>
              <a:buChar char="Ø"/>
            </a:pPr>
            <a:endParaRPr lang="pl-PL" sz="2400" dirty="0">
              <a:effectLst/>
            </a:endParaRPr>
          </a:p>
        </p:txBody>
      </p:sp>
    </p:spTree>
    <p:extLst>
      <p:ext uri="{BB962C8B-B14F-4D97-AF65-F5344CB8AC3E}">
        <p14:creationId xmlns:p14="http://schemas.microsoft.com/office/powerpoint/2010/main" val="27136309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5" name="Rectangle 34">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37" name="Rectangle 36">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ytuł 1">
            <a:extLst>
              <a:ext uri="{FF2B5EF4-FFF2-40B4-BE49-F238E27FC236}">
                <a16:creationId xmlns:a16="http://schemas.microsoft.com/office/drawing/2014/main" id="{7881143A-5E08-46C9-8490-0567A81419AF}"/>
              </a:ext>
            </a:extLst>
          </p:cNvPr>
          <p:cNvSpPr>
            <a:spLocks noGrp="1"/>
          </p:cNvSpPr>
          <p:nvPr>
            <p:ph type="title"/>
          </p:nvPr>
        </p:nvSpPr>
        <p:spPr>
          <a:xfrm>
            <a:off x="492370" y="605896"/>
            <a:ext cx="3084844" cy="5646208"/>
          </a:xfrm>
        </p:spPr>
        <p:txBody>
          <a:bodyPr anchor="ctr">
            <a:normAutofit/>
          </a:bodyPr>
          <a:lstStyle/>
          <a:p>
            <a:r>
              <a:rPr lang="pl-PL" sz="3600" b="1" dirty="0">
                <a:solidFill>
                  <a:srgbClr val="FFFFFF"/>
                </a:solidFill>
              </a:rPr>
              <a:t>Terminy wynikające z Ustawy o systemie informacji w ochronie zdrowia</a:t>
            </a:r>
            <a:br>
              <a:rPr lang="pl-PL" sz="3600" b="1" dirty="0">
                <a:solidFill>
                  <a:srgbClr val="FFFFFF"/>
                </a:solidFill>
              </a:rPr>
            </a:br>
            <a:endParaRPr lang="pl-PL" sz="3600" b="1" dirty="0">
              <a:solidFill>
                <a:srgbClr val="FFFFFF"/>
              </a:solidFill>
            </a:endParaRPr>
          </a:p>
        </p:txBody>
      </p:sp>
      <p:sp>
        <p:nvSpPr>
          <p:cNvPr id="39" name="Rectangle 38">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Symbol zastępczy zawartości 2">
            <a:extLst>
              <a:ext uri="{FF2B5EF4-FFF2-40B4-BE49-F238E27FC236}">
                <a16:creationId xmlns:a16="http://schemas.microsoft.com/office/drawing/2014/main" id="{77C80436-17F9-470F-9595-4482066FE7B5}"/>
              </a:ext>
            </a:extLst>
          </p:cNvPr>
          <p:cNvSpPr>
            <a:spLocks noGrp="1"/>
          </p:cNvSpPr>
          <p:nvPr>
            <p:ph idx="1"/>
          </p:nvPr>
        </p:nvSpPr>
        <p:spPr>
          <a:xfrm>
            <a:off x="4219074" y="256674"/>
            <a:ext cx="7972926" cy="6400800"/>
          </a:xfrm>
        </p:spPr>
        <p:txBody>
          <a:bodyPr anchor="ctr">
            <a:normAutofit fontScale="92500" lnSpcReduction="10000"/>
          </a:bodyPr>
          <a:lstStyle/>
          <a:p>
            <a:pPr>
              <a:lnSpc>
                <a:spcPct val="100000"/>
              </a:lnSpc>
              <a:buFont typeface="Wingdings" panose="05000000000000000000" pitchFamily="2" charset="2"/>
              <a:buChar char="Ø"/>
            </a:pPr>
            <a:r>
              <a:rPr lang="pl-PL" sz="1200" b="1" dirty="0">
                <a:effectLst/>
              </a:rPr>
              <a:t>Art.  56.  [Dokumentacja medyczna, recepty i skierowania w postaci papierowej]</a:t>
            </a:r>
          </a:p>
          <a:p>
            <a:pPr>
              <a:lnSpc>
                <a:spcPct val="100000"/>
              </a:lnSpc>
              <a:buFont typeface="Wingdings" panose="05000000000000000000" pitchFamily="2" charset="2"/>
              <a:buChar char="Ø"/>
            </a:pPr>
            <a:r>
              <a:rPr lang="pl-PL" sz="1200" b="1" dirty="0">
                <a:solidFill>
                  <a:srgbClr val="FF0000"/>
                </a:solidFill>
                <a:effectLst/>
              </a:rPr>
              <a:t>1. Dokumentacja medyczna określona w przepisach wydanych na podstawie art. 13a może być prowadzona w postaci papierowej do dnia 31 grudnia 2018 r. ***</a:t>
            </a:r>
          </a:p>
          <a:p>
            <a:pPr>
              <a:lnSpc>
                <a:spcPct val="100000"/>
              </a:lnSpc>
              <a:buFont typeface="Wingdings" panose="05000000000000000000" pitchFamily="2" charset="2"/>
              <a:buChar char="Ø"/>
            </a:pPr>
            <a:r>
              <a:rPr lang="pl-PL" sz="1200" dirty="0">
                <a:effectLst/>
              </a:rPr>
              <a:t>2. Recepty mogą być wystawiane w postaci papierowej do dnia 7 stycznia 2020 r.</a:t>
            </a:r>
          </a:p>
          <a:p>
            <a:pPr>
              <a:lnSpc>
                <a:spcPct val="100000"/>
              </a:lnSpc>
              <a:buFont typeface="Wingdings" panose="05000000000000000000" pitchFamily="2" charset="2"/>
              <a:buChar char="Ø"/>
            </a:pPr>
            <a:r>
              <a:rPr lang="pl-PL" sz="1200" dirty="0">
                <a:effectLst/>
              </a:rPr>
              <a:t>2a. Usługodawcy są obowiązani przekazywać do SIM dane zdarzenia medycznego przetwarzanego w systemie informacji </a:t>
            </a:r>
            <a:r>
              <a:rPr lang="pl-PL" sz="1200" b="1" dirty="0">
                <a:solidFill>
                  <a:srgbClr val="FF0000"/>
                </a:solidFill>
                <a:effectLst/>
              </a:rPr>
              <a:t>od dnia 1 lipca 2021 r.</a:t>
            </a:r>
          </a:p>
          <a:p>
            <a:pPr>
              <a:lnSpc>
                <a:spcPct val="100000"/>
              </a:lnSpc>
              <a:buFont typeface="Wingdings" panose="05000000000000000000" pitchFamily="2" charset="2"/>
              <a:buChar char="Ø"/>
            </a:pPr>
            <a:r>
              <a:rPr lang="pl-PL" sz="1200" dirty="0">
                <a:effectLst/>
              </a:rPr>
              <a:t>2b. Dane, o których mowa w ust. 2a, niezbędne do rozliczania świadczeń opieki zdrowotnej, jednostka podległa ministrowi właściwemu do spraw zdrowia, właściwa w zakresie systemów informacyjnych ochrony zdrowia, jest obowiązana przekazywać Narodowemu Funduszowi Zdrowia </a:t>
            </a:r>
            <a:r>
              <a:rPr lang="pl-PL" sz="1200" b="1" dirty="0">
                <a:solidFill>
                  <a:srgbClr val="FF0000"/>
                </a:solidFill>
                <a:effectLst/>
              </a:rPr>
              <a:t>od dnia 10 stycznia 2022 r.</a:t>
            </a:r>
          </a:p>
          <a:p>
            <a:pPr>
              <a:lnSpc>
                <a:spcPct val="100000"/>
              </a:lnSpc>
              <a:buFont typeface="Wingdings" panose="05000000000000000000" pitchFamily="2" charset="2"/>
              <a:buChar char="Ø"/>
            </a:pPr>
            <a:r>
              <a:rPr lang="pl-PL" sz="1200" dirty="0">
                <a:effectLst/>
              </a:rPr>
              <a:t>3. (uchylony).</a:t>
            </a:r>
          </a:p>
          <a:p>
            <a:pPr>
              <a:lnSpc>
                <a:spcPct val="100000"/>
              </a:lnSpc>
              <a:buFont typeface="Wingdings" panose="05000000000000000000" pitchFamily="2" charset="2"/>
              <a:buChar char="Ø"/>
            </a:pPr>
            <a:r>
              <a:rPr lang="pl-PL" sz="1200" dirty="0">
                <a:effectLst/>
              </a:rPr>
              <a:t>4. Usługodawcy są obowiązani zapewnić możliwość dokonywania wymiany danych zawartych w elektronicznej dokumentacji medycznej określonej w przepisach wydanych na podstawie art. 13a, za pośrednictwem SIM, </a:t>
            </a:r>
            <a:r>
              <a:rPr lang="pl-PL" sz="1200" b="1" dirty="0">
                <a:solidFill>
                  <a:srgbClr val="FF0000"/>
                </a:solidFill>
                <a:effectLst/>
              </a:rPr>
              <a:t>od dnia 1 lipca 2021 r.</a:t>
            </a:r>
          </a:p>
          <a:p>
            <a:pPr>
              <a:lnSpc>
                <a:spcPct val="100000"/>
              </a:lnSpc>
              <a:buFont typeface="Wingdings" panose="05000000000000000000" pitchFamily="2" charset="2"/>
              <a:buChar char="Ø"/>
            </a:pPr>
            <a:r>
              <a:rPr lang="pl-PL" sz="1200" dirty="0">
                <a:effectLst/>
              </a:rPr>
              <a:t>4a. Apteki są obowiązane do zgłoszenia jednostce podległej ministrowi właściwemu do spraw zdrowia, właściwej w zakresie systemów informacyjnych ochrony zdrowia, gotowości podłączenia swoich systemów do systemu, o którym mowa w art. 7 ust. 1, oraz do podłączenia się do tego systemu, nie później niż do dnia 31 grudnia 2018 r.</a:t>
            </a:r>
          </a:p>
          <a:p>
            <a:pPr>
              <a:lnSpc>
                <a:spcPct val="100000"/>
              </a:lnSpc>
              <a:buFont typeface="Wingdings" panose="05000000000000000000" pitchFamily="2" charset="2"/>
              <a:buChar char="Ø"/>
            </a:pPr>
            <a:r>
              <a:rPr lang="pl-PL" sz="1200" dirty="0">
                <a:effectLst/>
              </a:rPr>
              <a:t>4b. Apteki są obowiązane do podłączenia się do systemu teleinformatycznego KPK w zakresie wymiany recepty transgranicznej w postaci elektronicznej, nie później niż do dnia 31 grudnia 2020 r.</a:t>
            </a:r>
          </a:p>
          <a:p>
            <a:pPr>
              <a:lnSpc>
                <a:spcPct val="100000"/>
              </a:lnSpc>
              <a:buFont typeface="Wingdings" panose="05000000000000000000" pitchFamily="2" charset="2"/>
              <a:buChar char="Ø"/>
            </a:pPr>
            <a:r>
              <a:rPr lang="pl-PL" sz="1200" dirty="0">
                <a:effectLst/>
              </a:rPr>
              <a:t>5. Usługodawcy, inni niż wskazani w ust. 4a, są obowiązani do zgłoszenia jednostce podległej ministrowi właściwemu do spraw zdrowia, właściwej w zakresie systemów informacyjnych ochrony zdrowia, gotowości podłączenia swoich systemów do systemu, o którym mowa w art. 7 ust. 1, oraz do podłączenia się do tego systemu, nie później niż do dnia 31 grudnia 2019 r.</a:t>
            </a:r>
          </a:p>
          <a:p>
            <a:pPr>
              <a:lnSpc>
                <a:spcPct val="100000"/>
              </a:lnSpc>
              <a:buFont typeface="Wingdings" panose="05000000000000000000" pitchFamily="2" charset="2"/>
              <a:buChar char="Ø"/>
            </a:pPr>
            <a:r>
              <a:rPr lang="pl-PL" sz="1200" b="1" dirty="0">
                <a:effectLst/>
              </a:rPr>
              <a:t>Art.  56a.  [Termin udostępnienia NFZ danych zawartych w Centralnym Wykazie Pracowników Medycznych]</a:t>
            </a:r>
            <a:endParaRPr lang="pl-PL" sz="1200" dirty="0">
              <a:effectLst/>
            </a:endParaRPr>
          </a:p>
          <a:p>
            <a:pPr>
              <a:lnSpc>
                <a:spcPct val="100000"/>
              </a:lnSpc>
              <a:buFont typeface="Wingdings" panose="05000000000000000000" pitchFamily="2" charset="2"/>
              <a:buChar char="Ø"/>
            </a:pPr>
            <a:r>
              <a:rPr lang="pl-PL" sz="1200" dirty="0">
                <a:effectLst/>
              </a:rPr>
              <a:t>Udostępnianie danych, o których mowa w art. 17 ust. 4a, nastąpi nie później niż od dnia 1 stycznia 2019 r.</a:t>
            </a:r>
          </a:p>
          <a:p>
            <a:pPr>
              <a:lnSpc>
                <a:spcPct val="100000"/>
              </a:lnSpc>
              <a:buFont typeface="Wingdings" panose="05000000000000000000" pitchFamily="2" charset="2"/>
              <a:buChar char="Ø"/>
            </a:pPr>
            <a:r>
              <a:rPr lang="pl-PL" sz="1200" b="1" dirty="0">
                <a:effectLst/>
              </a:rPr>
              <a:t>Art.  56b.  [Termin udostępnienia danych z Centralnego Wykazu Usługobiorców oraz Centralnego Wykazu Pracowników Medycznych]</a:t>
            </a:r>
            <a:endParaRPr lang="pl-PL" sz="1200" dirty="0">
              <a:effectLst/>
            </a:endParaRPr>
          </a:p>
          <a:p>
            <a:pPr>
              <a:lnSpc>
                <a:spcPct val="100000"/>
              </a:lnSpc>
              <a:buFont typeface="Wingdings" panose="05000000000000000000" pitchFamily="2" charset="2"/>
              <a:buChar char="Ø"/>
            </a:pPr>
            <a:r>
              <a:rPr lang="pl-PL" sz="1200" dirty="0">
                <a:effectLst/>
              </a:rPr>
              <a:t>Udostępnianie danych, o których mowa w art. 15 ust. 7 i art. 17 ust. 4b, nastąpi nie później niż </a:t>
            </a:r>
            <a:r>
              <a:rPr lang="pl-PL" sz="1200" b="1" dirty="0">
                <a:solidFill>
                  <a:srgbClr val="FF0000"/>
                </a:solidFill>
                <a:effectLst/>
              </a:rPr>
              <a:t>od dnia 1 lipca 2021 r.</a:t>
            </a:r>
          </a:p>
        </p:txBody>
      </p:sp>
    </p:spTree>
    <p:extLst>
      <p:ext uri="{BB962C8B-B14F-4D97-AF65-F5344CB8AC3E}">
        <p14:creationId xmlns:p14="http://schemas.microsoft.com/office/powerpoint/2010/main" val="18062302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5" name="Rectangle 34">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37" name="Rectangle 36">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ytuł 1">
            <a:extLst>
              <a:ext uri="{FF2B5EF4-FFF2-40B4-BE49-F238E27FC236}">
                <a16:creationId xmlns:a16="http://schemas.microsoft.com/office/drawing/2014/main" id="{7881143A-5E08-46C9-8490-0567A81419AF}"/>
              </a:ext>
            </a:extLst>
          </p:cNvPr>
          <p:cNvSpPr>
            <a:spLocks noGrp="1"/>
          </p:cNvSpPr>
          <p:nvPr>
            <p:ph type="title"/>
          </p:nvPr>
        </p:nvSpPr>
        <p:spPr>
          <a:xfrm>
            <a:off x="492370" y="605896"/>
            <a:ext cx="3084844" cy="5646208"/>
          </a:xfrm>
        </p:spPr>
        <p:txBody>
          <a:bodyPr anchor="ctr">
            <a:normAutofit/>
          </a:bodyPr>
          <a:lstStyle/>
          <a:p>
            <a:r>
              <a:rPr lang="pl-PL" sz="3600" b="1" dirty="0">
                <a:solidFill>
                  <a:srgbClr val="FFFFFF"/>
                </a:solidFill>
              </a:rPr>
              <a:t>Co grozi za naruszenie ww. przepisów o dokumentacji medycznej?</a:t>
            </a:r>
            <a:br>
              <a:rPr lang="pl-PL" sz="3600" b="1" dirty="0">
                <a:solidFill>
                  <a:srgbClr val="FFFFFF"/>
                </a:solidFill>
              </a:rPr>
            </a:br>
            <a:endParaRPr lang="pl-PL" sz="3600" b="1" dirty="0">
              <a:solidFill>
                <a:srgbClr val="FFFFFF"/>
              </a:solidFill>
            </a:endParaRPr>
          </a:p>
        </p:txBody>
      </p:sp>
      <p:sp>
        <p:nvSpPr>
          <p:cNvPr id="39" name="Rectangle 38">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Symbol zastępczy zawartości 2">
            <a:extLst>
              <a:ext uri="{FF2B5EF4-FFF2-40B4-BE49-F238E27FC236}">
                <a16:creationId xmlns:a16="http://schemas.microsoft.com/office/drawing/2014/main" id="{77C80436-17F9-470F-9595-4482066FE7B5}"/>
              </a:ext>
            </a:extLst>
          </p:cNvPr>
          <p:cNvSpPr>
            <a:spLocks noGrp="1"/>
          </p:cNvSpPr>
          <p:nvPr>
            <p:ph idx="1"/>
          </p:nvPr>
        </p:nvSpPr>
        <p:spPr>
          <a:xfrm>
            <a:off x="4742016" y="605896"/>
            <a:ext cx="6413663" cy="5646208"/>
          </a:xfrm>
        </p:spPr>
        <p:txBody>
          <a:bodyPr anchor="ctr">
            <a:normAutofit fontScale="92500" lnSpcReduction="10000"/>
          </a:bodyPr>
          <a:lstStyle/>
          <a:p>
            <a:pPr>
              <a:buFont typeface="Wingdings" panose="05000000000000000000" pitchFamily="2" charset="2"/>
              <a:buChar char="Ø"/>
            </a:pPr>
            <a:r>
              <a:rPr lang="pl-PL" sz="2400" dirty="0">
                <a:effectLst/>
              </a:rPr>
              <a:t>Ustawa z dnia 6 listopada 2008 r. o prawach pacjenta i Rzecznik Praw Pacjenta (</a:t>
            </a:r>
            <a:r>
              <a:rPr lang="pl-PL" sz="2400" dirty="0" err="1">
                <a:effectLst/>
              </a:rPr>
              <a:t>t.j</a:t>
            </a:r>
            <a:r>
              <a:rPr lang="pl-PL" sz="2400" dirty="0">
                <a:effectLst/>
              </a:rPr>
              <a:t>. Dz. U. z 2020 r. poz. 849 z </a:t>
            </a:r>
            <a:r>
              <a:rPr lang="pl-PL" sz="2400" dirty="0" err="1">
                <a:effectLst/>
              </a:rPr>
              <a:t>późn</a:t>
            </a:r>
            <a:r>
              <a:rPr lang="pl-PL" sz="2400" dirty="0">
                <a:effectLst/>
              </a:rPr>
              <a:t>. zm.).</a:t>
            </a:r>
          </a:p>
          <a:p>
            <a:pPr lvl="1">
              <a:buFont typeface="Wingdings" panose="05000000000000000000" pitchFamily="2" charset="2"/>
              <a:buChar char="Ø"/>
            </a:pPr>
            <a:r>
              <a:rPr lang="pl-PL" sz="2200" dirty="0">
                <a:solidFill>
                  <a:srgbClr val="FF0000"/>
                </a:solidFill>
                <a:effectLst/>
              </a:rPr>
              <a:t>Art.  68.  [Kara pieniężna za niepodjęcia określonych działań niezbędnych do usunięcia skutków naruszenia zbiorowych praw pacjenta]</a:t>
            </a:r>
          </a:p>
          <a:p>
            <a:pPr lvl="1">
              <a:buFont typeface="Wingdings" panose="05000000000000000000" pitchFamily="2" charset="2"/>
              <a:buChar char="Ø"/>
            </a:pPr>
            <a:r>
              <a:rPr lang="pl-PL" sz="2200" dirty="0">
                <a:solidFill>
                  <a:srgbClr val="FF0000"/>
                </a:solidFill>
                <a:effectLst/>
              </a:rPr>
              <a:t>Rzecznik nakłada na podmiot udzielający świadczeń zdrowotnych albo organizatora strajku, w drodze decyzji, karę pieniężną do wysokości 500 000 złotych w przypadku niepodjęcia działań określonych w decyzji, o której mowa w art. 64 ust. 1, w terminie w niej wskazanym.</a:t>
            </a:r>
          </a:p>
          <a:p>
            <a:pPr lvl="1">
              <a:buFont typeface="Wingdings" panose="05000000000000000000" pitchFamily="2" charset="2"/>
              <a:buChar char="Ø"/>
            </a:pPr>
            <a:r>
              <a:rPr lang="pl-PL" sz="2200" dirty="0">
                <a:solidFill>
                  <a:srgbClr val="FF0000"/>
                </a:solidFill>
              </a:rPr>
              <a:t>Art.  69.  [Kara pieniężna za nieprzekazanie informacji Rzecznikowi Praw Pacjenta]</a:t>
            </a:r>
          </a:p>
          <a:p>
            <a:pPr lvl="1"/>
            <a:r>
              <a:rPr lang="pl-PL" sz="2200" dirty="0">
                <a:solidFill>
                  <a:srgbClr val="FF0000"/>
                </a:solidFill>
              </a:rPr>
              <a:t>W przypadku nieprzekazania na żądanie Rzecznika dokumentów oraz informacji, o których mowa w art. 61, Rzecznik nakłada, w drodze decyzji, na podmiot, do którego skierowano żądanie, karę pieniężną do wysokości 50 000 złotych. (*w postępowaniu w sprawie naruszenia zbiorowych praw pacjenta)</a:t>
            </a:r>
          </a:p>
          <a:p>
            <a:pPr lvl="1">
              <a:buFont typeface="Wingdings" panose="05000000000000000000" pitchFamily="2" charset="2"/>
              <a:buChar char="Ø"/>
            </a:pPr>
            <a:endParaRPr lang="pl-PL" sz="2200" dirty="0">
              <a:solidFill>
                <a:srgbClr val="FF0000"/>
              </a:solidFill>
              <a:effectLst/>
            </a:endParaRPr>
          </a:p>
        </p:txBody>
      </p:sp>
    </p:spTree>
    <p:extLst>
      <p:ext uri="{BB962C8B-B14F-4D97-AF65-F5344CB8AC3E}">
        <p14:creationId xmlns:p14="http://schemas.microsoft.com/office/powerpoint/2010/main" val="2933795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5" name="Rectangle 34">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37" name="Rectangle 36">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ytuł 1">
            <a:extLst>
              <a:ext uri="{FF2B5EF4-FFF2-40B4-BE49-F238E27FC236}">
                <a16:creationId xmlns:a16="http://schemas.microsoft.com/office/drawing/2014/main" id="{7881143A-5E08-46C9-8490-0567A81419AF}"/>
              </a:ext>
            </a:extLst>
          </p:cNvPr>
          <p:cNvSpPr>
            <a:spLocks noGrp="1"/>
          </p:cNvSpPr>
          <p:nvPr>
            <p:ph type="title"/>
          </p:nvPr>
        </p:nvSpPr>
        <p:spPr>
          <a:xfrm>
            <a:off x="492370" y="605896"/>
            <a:ext cx="3084844" cy="5646208"/>
          </a:xfrm>
        </p:spPr>
        <p:txBody>
          <a:bodyPr anchor="ctr">
            <a:normAutofit/>
          </a:bodyPr>
          <a:lstStyle/>
          <a:p>
            <a:r>
              <a:rPr lang="pl-PL" sz="3600" b="1" dirty="0">
                <a:solidFill>
                  <a:srgbClr val="FFFFFF"/>
                </a:solidFill>
              </a:rPr>
              <a:t>Co grozi za naruszenie ww. przepisów o dokumentacji medycznej?</a:t>
            </a:r>
            <a:br>
              <a:rPr lang="pl-PL" sz="3600" b="1" dirty="0">
                <a:solidFill>
                  <a:srgbClr val="FFFFFF"/>
                </a:solidFill>
              </a:rPr>
            </a:br>
            <a:endParaRPr lang="pl-PL" sz="3600" b="1" dirty="0">
              <a:solidFill>
                <a:srgbClr val="FFFFFF"/>
              </a:solidFill>
            </a:endParaRPr>
          </a:p>
        </p:txBody>
      </p:sp>
      <p:sp>
        <p:nvSpPr>
          <p:cNvPr id="39" name="Rectangle 38">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Symbol zastępczy zawartości 2">
            <a:extLst>
              <a:ext uri="{FF2B5EF4-FFF2-40B4-BE49-F238E27FC236}">
                <a16:creationId xmlns:a16="http://schemas.microsoft.com/office/drawing/2014/main" id="{77C80436-17F9-470F-9595-4482066FE7B5}"/>
              </a:ext>
            </a:extLst>
          </p:cNvPr>
          <p:cNvSpPr>
            <a:spLocks noGrp="1"/>
          </p:cNvSpPr>
          <p:nvPr>
            <p:ph idx="1"/>
          </p:nvPr>
        </p:nvSpPr>
        <p:spPr>
          <a:xfrm>
            <a:off x="4742016" y="605896"/>
            <a:ext cx="6413663" cy="5646208"/>
          </a:xfrm>
        </p:spPr>
        <p:txBody>
          <a:bodyPr anchor="ctr">
            <a:normAutofit fontScale="92500"/>
          </a:bodyPr>
          <a:lstStyle/>
          <a:p>
            <a:pPr>
              <a:buFont typeface="Wingdings" panose="05000000000000000000" pitchFamily="2" charset="2"/>
              <a:buChar char="Ø"/>
            </a:pPr>
            <a:r>
              <a:rPr lang="pl-PL" sz="2400" dirty="0">
                <a:effectLst/>
              </a:rPr>
              <a:t>Ustawa z dnia 6 listopada 2008 r. o prawach pacjenta i Rzecznik Praw Pacjenta (</a:t>
            </a:r>
            <a:r>
              <a:rPr lang="pl-PL" sz="2400" dirty="0" err="1">
                <a:effectLst/>
              </a:rPr>
              <a:t>t.j</a:t>
            </a:r>
            <a:r>
              <a:rPr lang="pl-PL" sz="2400" dirty="0">
                <a:effectLst/>
              </a:rPr>
              <a:t>. Dz. U. z 2020 r. poz. 849 z </a:t>
            </a:r>
            <a:r>
              <a:rPr lang="pl-PL" sz="2400" dirty="0" err="1">
                <a:effectLst/>
              </a:rPr>
              <a:t>późn</a:t>
            </a:r>
            <a:r>
              <a:rPr lang="pl-PL" sz="2400" dirty="0">
                <a:effectLst/>
              </a:rPr>
              <a:t>. zm.).</a:t>
            </a:r>
          </a:p>
          <a:p>
            <a:pPr lvl="1">
              <a:buFont typeface="Wingdings" panose="05000000000000000000" pitchFamily="2" charset="2"/>
              <a:buChar char="Ø"/>
            </a:pPr>
            <a:r>
              <a:rPr lang="pl-PL" sz="2200" dirty="0">
                <a:solidFill>
                  <a:srgbClr val="FF0000"/>
                </a:solidFill>
                <a:effectLst/>
              </a:rPr>
              <a:t>Pojęcie „zbiorowych praw pacjenta” </a:t>
            </a:r>
          </a:p>
          <a:p>
            <a:pPr lvl="1">
              <a:buFont typeface="Wingdings" panose="05000000000000000000" pitchFamily="2" charset="2"/>
              <a:buChar char="Ø"/>
            </a:pPr>
            <a:r>
              <a:rPr lang="pl-PL" sz="2200" dirty="0">
                <a:solidFill>
                  <a:schemeClr val="tx1"/>
                </a:solidFill>
              </a:rPr>
              <a:t>Art.  59.  [Charakterystyka i zakaz stosowania praktyk naruszających zbiorowe prawa pacjentów]</a:t>
            </a:r>
          </a:p>
          <a:p>
            <a:pPr marL="201168" lvl="1" indent="0">
              <a:buNone/>
            </a:pPr>
            <a:r>
              <a:rPr lang="pl-PL" sz="2200" dirty="0">
                <a:solidFill>
                  <a:schemeClr val="tx1"/>
                </a:solidFill>
              </a:rPr>
              <a:t>1. Przez praktykę naruszającą zbiorowe prawa pacjentów rozumie się:</a:t>
            </a:r>
          </a:p>
          <a:p>
            <a:pPr marL="201168" lvl="1" indent="0">
              <a:buNone/>
            </a:pPr>
            <a:r>
              <a:rPr lang="pl-PL" sz="2200" dirty="0">
                <a:solidFill>
                  <a:schemeClr val="tx1"/>
                </a:solidFill>
              </a:rPr>
              <a:t>1)bezprawne zorganizowane działania lub zaniechania podmiotów udzielających świadczeń zdrowotnych,</a:t>
            </a:r>
          </a:p>
          <a:p>
            <a:pPr marL="201168" lvl="1" indent="0">
              <a:buNone/>
            </a:pPr>
            <a:r>
              <a:rPr lang="pl-PL" sz="2200" dirty="0">
                <a:solidFill>
                  <a:schemeClr val="tx1"/>
                </a:solidFill>
              </a:rPr>
              <a:t>2)stwierdzone prawomocnym orzeczeniem sądu zorganizowanie wbrew przepisom o rozwiązywaniu sporów zbiorowych akcji protestacyjnej lub strajku przez organizatora strajku</a:t>
            </a:r>
          </a:p>
          <a:p>
            <a:pPr marL="201168" lvl="1" indent="0">
              <a:buNone/>
            </a:pPr>
            <a:r>
              <a:rPr lang="pl-PL" sz="2200" dirty="0">
                <a:solidFill>
                  <a:schemeClr val="tx1"/>
                </a:solidFill>
              </a:rPr>
              <a:t>- mające na celu pozbawienie pacjentów praw lub ograniczenie tych praw, w szczególności podejmowane celem osiągnięcia korzyści majątkowej. Nie jest zbiorowym prawem pacjentów suma praw indywidualnych.</a:t>
            </a:r>
          </a:p>
          <a:p>
            <a:pPr lvl="1">
              <a:buFont typeface="Wingdings" panose="05000000000000000000" pitchFamily="2" charset="2"/>
              <a:buChar char="Ø"/>
            </a:pPr>
            <a:endParaRPr lang="pl-PL" sz="2200" dirty="0">
              <a:solidFill>
                <a:srgbClr val="FF0000"/>
              </a:solidFill>
              <a:effectLst/>
            </a:endParaRPr>
          </a:p>
        </p:txBody>
      </p:sp>
    </p:spTree>
    <p:extLst>
      <p:ext uri="{BB962C8B-B14F-4D97-AF65-F5344CB8AC3E}">
        <p14:creationId xmlns:p14="http://schemas.microsoft.com/office/powerpoint/2010/main" val="23056632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5" name="Rectangle 34">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37" name="Rectangle 36">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ytuł 1">
            <a:extLst>
              <a:ext uri="{FF2B5EF4-FFF2-40B4-BE49-F238E27FC236}">
                <a16:creationId xmlns:a16="http://schemas.microsoft.com/office/drawing/2014/main" id="{7881143A-5E08-46C9-8490-0567A81419AF}"/>
              </a:ext>
            </a:extLst>
          </p:cNvPr>
          <p:cNvSpPr>
            <a:spLocks noGrp="1"/>
          </p:cNvSpPr>
          <p:nvPr>
            <p:ph type="title"/>
          </p:nvPr>
        </p:nvSpPr>
        <p:spPr>
          <a:xfrm>
            <a:off x="492370" y="605896"/>
            <a:ext cx="3084844" cy="5646208"/>
          </a:xfrm>
        </p:spPr>
        <p:txBody>
          <a:bodyPr anchor="ctr">
            <a:normAutofit/>
          </a:bodyPr>
          <a:lstStyle/>
          <a:p>
            <a:r>
              <a:rPr lang="pl-PL" sz="3600" b="1" dirty="0">
                <a:solidFill>
                  <a:srgbClr val="FFFFFF"/>
                </a:solidFill>
              </a:rPr>
              <a:t>Co grozi za naruszenie ww. przepisów o dokumentacji medycznej?</a:t>
            </a:r>
            <a:br>
              <a:rPr lang="pl-PL" sz="3600" b="1" dirty="0">
                <a:solidFill>
                  <a:srgbClr val="FFFFFF"/>
                </a:solidFill>
              </a:rPr>
            </a:br>
            <a:endParaRPr lang="pl-PL" sz="3600" b="1" dirty="0">
              <a:solidFill>
                <a:srgbClr val="FFFFFF"/>
              </a:solidFill>
            </a:endParaRPr>
          </a:p>
        </p:txBody>
      </p:sp>
      <p:sp>
        <p:nvSpPr>
          <p:cNvPr id="39" name="Rectangle 38">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Symbol zastępczy zawartości 2">
            <a:extLst>
              <a:ext uri="{FF2B5EF4-FFF2-40B4-BE49-F238E27FC236}">
                <a16:creationId xmlns:a16="http://schemas.microsoft.com/office/drawing/2014/main" id="{77C80436-17F9-470F-9595-4482066FE7B5}"/>
              </a:ext>
            </a:extLst>
          </p:cNvPr>
          <p:cNvSpPr>
            <a:spLocks noGrp="1"/>
          </p:cNvSpPr>
          <p:nvPr>
            <p:ph idx="1"/>
          </p:nvPr>
        </p:nvSpPr>
        <p:spPr>
          <a:xfrm>
            <a:off x="4742016" y="605896"/>
            <a:ext cx="6413663" cy="5646208"/>
          </a:xfrm>
        </p:spPr>
        <p:txBody>
          <a:bodyPr anchor="ctr">
            <a:normAutofit lnSpcReduction="10000"/>
          </a:bodyPr>
          <a:lstStyle/>
          <a:p>
            <a:pPr lvl="1">
              <a:buFont typeface="Wingdings" panose="05000000000000000000" pitchFamily="2" charset="2"/>
              <a:buChar char="Ø"/>
            </a:pPr>
            <a:r>
              <a:rPr lang="pl-PL" sz="2200" dirty="0">
                <a:solidFill>
                  <a:srgbClr val="FF0000"/>
                </a:solidFill>
                <a:effectLst/>
              </a:rPr>
              <a:t>Pojęcie „zbiorowych praw pacjenta” </a:t>
            </a:r>
          </a:p>
          <a:p>
            <a:r>
              <a:rPr lang="pl-PL" sz="2400" dirty="0">
                <a:effectLst/>
              </a:rPr>
              <a:t>Wyrok WSA w Warszawie z 23.10.2019 r., VII SA/</a:t>
            </a:r>
            <a:r>
              <a:rPr lang="pl-PL" sz="2400" dirty="0" err="1">
                <a:effectLst/>
              </a:rPr>
              <a:t>Wa</a:t>
            </a:r>
            <a:r>
              <a:rPr lang="pl-PL" sz="2400" dirty="0">
                <a:effectLst/>
              </a:rPr>
              <a:t> 1988/19, LEX nr 3072910.</a:t>
            </a:r>
          </a:p>
          <a:p>
            <a:pPr lvl="1">
              <a:buFont typeface="Wingdings" panose="05000000000000000000" pitchFamily="2" charset="2"/>
              <a:buChar char="Ø"/>
            </a:pPr>
            <a:r>
              <a:rPr lang="pl-PL" sz="2400" dirty="0"/>
              <a:t>Z naruszeniem praw pacjenta mamy do czynienia, gdy </a:t>
            </a:r>
            <a:r>
              <a:rPr lang="pl-PL" sz="2400" b="1" dirty="0"/>
              <a:t>określone działania lub zachowania podmiotów udzielających świadczeń zdrowotnych są bezprawne, tj. niezgodne z obowiązującym prawem</a:t>
            </a:r>
            <a:r>
              <a:rPr lang="pl-PL" sz="2400" dirty="0"/>
              <a:t>, w tym podstawowymi zasadami konstytucyjnymi wyrażającymi wartości takie jak godność człowieka, a niekiedy nawet z zasadami współżycia społecznego. Aby działanie podmiotu medycznego było uznane za naruszające prawa pacjenta musi ono być jeszcze intencjonalne (a nie przypadkowe, nieprzewidziane bądź wymuszone zewnętrznymi okolicznościami) oraz najczęściej, gdy jest ono podejmowane z myślą o określonych korzyściach finansowych podmiotu.</a:t>
            </a:r>
            <a:endParaRPr lang="pl-PL" sz="2200" dirty="0">
              <a:solidFill>
                <a:srgbClr val="FF0000"/>
              </a:solidFill>
              <a:effectLst/>
            </a:endParaRPr>
          </a:p>
        </p:txBody>
      </p:sp>
    </p:spTree>
    <p:extLst>
      <p:ext uri="{BB962C8B-B14F-4D97-AF65-F5344CB8AC3E}">
        <p14:creationId xmlns:p14="http://schemas.microsoft.com/office/powerpoint/2010/main" val="7433267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5" name="Rectangle 34">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37" name="Rectangle 36">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ytuł 1">
            <a:extLst>
              <a:ext uri="{FF2B5EF4-FFF2-40B4-BE49-F238E27FC236}">
                <a16:creationId xmlns:a16="http://schemas.microsoft.com/office/drawing/2014/main" id="{7881143A-5E08-46C9-8490-0567A81419AF}"/>
              </a:ext>
            </a:extLst>
          </p:cNvPr>
          <p:cNvSpPr>
            <a:spLocks noGrp="1"/>
          </p:cNvSpPr>
          <p:nvPr>
            <p:ph type="title"/>
          </p:nvPr>
        </p:nvSpPr>
        <p:spPr>
          <a:xfrm>
            <a:off x="492370" y="605896"/>
            <a:ext cx="3084844" cy="5646208"/>
          </a:xfrm>
        </p:spPr>
        <p:txBody>
          <a:bodyPr anchor="ctr">
            <a:normAutofit/>
          </a:bodyPr>
          <a:lstStyle/>
          <a:p>
            <a:r>
              <a:rPr lang="pl-PL" sz="3600" b="1" dirty="0">
                <a:solidFill>
                  <a:srgbClr val="FFFFFF"/>
                </a:solidFill>
              </a:rPr>
              <a:t>Co grozi za naruszenie ww. przepisów o dokumentacji medycznej?</a:t>
            </a:r>
            <a:br>
              <a:rPr lang="pl-PL" sz="3600" b="1" dirty="0">
                <a:solidFill>
                  <a:srgbClr val="FFFFFF"/>
                </a:solidFill>
              </a:rPr>
            </a:br>
            <a:endParaRPr lang="pl-PL" sz="3600" b="1" dirty="0">
              <a:solidFill>
                <a:srgbClr val="FFFFFF"/>
              </a:solidFill>
            </a:endParaRPr>
          </a:p>
        </p:txBody>
      </p:sp>
      <p:sp>
        <p:nvSpPr>
          <p:cNvPr id="39" name="Rectangle 38">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Symbol zastępczy zawartości 2">
            <a:extLst>
              <a:ext uri="{FF2B5EF4-FFF2-40B4-BE49-F238E27FC236}">
                <a16:creationId xmlns:a16="http://schemas.microsoft.com/office/drawing/2014/main" id="{77C80436-17F9-470F-9595-4482066FE7B5}"/>
              </a:ext>
            </a:extLst>
          </p:cNvPr>
          <p:cNvSpPr>
            <a:spLocks noGrp="1"/>
          </p:cNvSpPr>
          <p:nvPr>
            <p:ph idx="1"/>
          </p:nvPr>
        </p:nvSpPr>
        <p:spPr>
          <a:xfrm>
            <a:off x="4742016" y="605896"/>
            <a:ext cx="6413663" cy="5646208"/>
          </a:xfrm>
        </p:spPr>
        <p:txBody>
          <a:bodyPr anchor="ctr">
            <a:normAutofit/>
          </a:bodyPr>
          <a:lstStyle/>
          <a:p>
            <a:pPr lvl="1">
              <a:buFont typeface="Wingdings" panose="05000000000000000000" pitchFamily="2" charset="2"/>
              <a:buChar char="Ø"/>
            </a:pPr>
            <a:r>
              <a:rPr lang="pl-PL" sz="2200" dirty="0">
                <a:solidFill>
                  <a:srgbClr val="FF0000"/>
                </a:solidFill>
                <a:effectLst/>
              </a:rPr>
              <a:t>Pojęcie „zbiorowych praw pacjenta” </a:t>
            </a:r>
          </a:p>
          <a:p>
            <a:r>
              <a:rPr lang="pl-PL" sz="2000" dirty="0">
                <a:effectLst/>
              </a:rPr>
              <a:t>Wyrok WSA w Warszawie z 16.10.2019 r., VII SA/</a:t>
            </a:r>
            <a:r>
              <a:rPr lang="pl-PL" sz="2000" dirty="0" err="1">
                <a:effectLst/>
              </a:rPr>
              <a:t>Wa</a:t>
            </a:r>
            <a:r>
              <a:rPr lang="pl-PL" sz="2000" dirty="0">
                <a:effectLst/>
              </a:rPr>
              <a:t> 1772/19, LEX nr 3073028.</a:t>
            </a:r>
          </a:p>
          <a:p>
            <a:pPr marL="201168" lvl="1" indent="0">
              <a:buNone/>
            </a:pPr>
            <a:r>
              <a:rPr lang="pl-PL" sz="2400" dirty="0"/>
              <a:t>Dyspozycja art. 59 ust. 1 pkt 1 </a:t>
            </a:r>
            <a:r>
              <a:rPr lang="pl-PL" sz="2400" dirty="0" err="1"/>
              <a:t>u.p.p</a:t>
            </a:r>
            <a:r>
              <a:rPr lang="pl-PL" sz="2400" dirty="0"/>
              <a:t>. wskazuje na </a:t>
            </a:r>
            <a:r>
              <a:rPr lang="pl-PL" sz="2400" b="1" dirty="0"/>
              <a:t>zorganizowany charakter działania lub zaniechania podmiotu udzielającego świadczeń zdrowotnych, które mają na celu pozbawienie praw pacjentów</a:t>
            </a:r>
            <a:r>
              <a:rPr lang="pl-PL" sz="2400" dirty="0"/>
              <a:t>. Przesłanka zachowania zorganizowanego kładzie nacisk przede wszystkim na zaplanowanie czegoś i przeprowadzenie jakiegoś działania lub powstrzymanie się od jakiegoś działania. Do uznania "celowości" działania lub zaniechania wystarczy, że podmiot udzielający świadczeń zdrowotnych </a:t>
            </a:r>
            <a:r>
              <a:rPr lang="pl-PL" sz="2400" b="1" dirty="0"/>
              <a:t>co najmniej przewiduje, iż jego zachowanie doprowadzi do naruszenia praw pacjentów i na to się godzi</a:t>
            </a:r>
            <a:r>
              <a:rPr lang="pl-PL" sz="2400" dirty="0"/>
              <a:t>.</a:t>
            </a:r>
            <a:endParaRPr lang="pl-PL" sz="2200" dirty="0">
              <a:solidFill>
                <a:srgbClr val="FF0000"/>
              </a:solidFill>
              <a:effectLst/>
            </a:endParaRPr>
          </a:p>
        </p:txBody>
      </p:sp>
    </p:spTree>
    <p:extLst>
      <p:ext uri="{BB962C8B-B14F-4D97-AF65-F5344CB8AC3E}">
        <p14:creationId xmlns:p14="http://schemas.microsoft.com/office/powerpoint/2010/main" val="34609298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5" name="Rectangle 34">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37" name="Rectangle 36">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ytuł 1">
            <a:extLst>
              <a:ext uri="{FF2B5EF4-FFF2-40B4-BE49-F238E27FC236}">
                <a16:creationId xmlns:a16="http://schemas.microsoft.com/office/drawing/2014/main" id="{7881143A-5E08-46C9-8490-0567A81419AF}"/>
              </a:ext>
            </a:extLst>
          </p:cNvPr>
          <p:cNvSpPr>
            <a:spLocks noGrp="1"/>
          </p:cNvSpPr>
          <p:nvPr>
            <p:ph type="title"/>
          </p:nvPr>
        </p:nvSpPr>
        <p:spPr>
          <a:xfrm>
            <a:off x="492370" y="605896"/>
            <a:ext cx="3084844" cy="5646208"/>
          </a:xfrm>
        </p:spPr>
        <p:txBody>
          <a:bodyPr anchor="ctr">
            <a:normAutofit/>
          </a:bodyPr>
          <a:lstStyle/>
          <a:p>
            <a:r>
              <a:rPr lang="pl-PL" sz="3600" b="1" dirty="0">
                <a:solidFill>
                  <a:srgbClr val="FFFFFF"/>
                </a:solidFill>
              </a:rPr>
              <a:t>Co grozi za naruszenie ww. przepisów o dokumentacji medycznej?</a:t>
            </a:r>
            <a:br>
              <a:rPr lang="pl-PL" sz="3600" b="1" dirty="0">
                <a:solidFill>
                  <a:srgbClr val="FFFFFF"/>
                </a:solidFill>
              </a:rPr>
            </a:br>
            <a:endParaRPr lang="pl-PL" sz="3600" b="1" dirty="0">
              <a:solidFill>
                <a:srgbClr val="FFFFFF"/>
              </a:solidFill>
            </a:endParaRPr>
          </a:p>
        </p:txBody>
      </p:sp>
      <p:sp>
        <p:nvSpPr>
          <p:cNvPr id="39" name="Rectangle 38">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Symbol zastępczy zawartości 2">
            <a:extLst>
              <a:ext uri="{FF2B5EF4-FFF2-40B4-BE49-F238E27FC236}">
                <a16:creationId xmlns:a16="http://schemas.microsoft.com/office/drawing/2014/main" id="{77C80436-17F9-470F-9595-4482066FE7B5}"/>
              </a:ext>
            </a:extLst>
          </p:cNvPr>
          <p:cNvSpPr>
            <a:spLocks noGrp="1"/>
          </p:cNvSpPr>
          <p:nvPr>
            <p:ph idx="1"/>
          </p:nvPr>
        </p:nvSpPr>
        <p:spPr>
          <a:xfrm>
            <a:off x="4742016" y="605896"/>
            <a:ext cx="6413663" cy="5646208"/>
          </a:xfrm>
        </p:spPr>
        <p:txBody>
          <a:bodyPr anchor="ctr">
            <a:normAutofit lnSpcReduction="10000"/>
          </a:bodyPr>
          <a:lstStyle/>
          <a:p>
            <a:pPr lvl="1">
              <a:buFont typeface="Wingdings" panose="05000000000000000000" pitchFamily="2" charset="2"/>
              <a:buChar char="Ø"/>
            </a:pPr>
            <a:r>
              <a:rPr lang="pl-PL" sz="2200" dirty="0">
                <a:solidFill>
                  <a:srgbClr val="FF0000"/>
                </a:solidFill>
                <a:effectLst/>
              </a:rPr>
              <a:t>Pojęcie „zbiorowych praw pacjenta” </a:t>
            </a:r>
          </a:p>
          <a:p>
            <a:r>
              <a:rPr lang="pl-PL" dirty="0">
                <a:effectLst/>
              </a:rPr>
              <a:t>Wyrok WSA w Warszawie z 10.11.2017 r., VII SA/</a:t>
            </a:r>
            <a:r>
              <a:rPr lang="pl-PL" dirty="0" err="1">
                <a:effectLst/>
              </a:rPr>
              <a:t>Wa</a:t>
            </a:r>
            <a:r>
              <a:rPr lang="pl-PL" dirty="0">
                <a:effectLst/>
              </a:rPr>
              <a:t> 1535/17, LEX nr 2422969. </a:t>
            </a:r>
          </a:p>
          <a:p>
            <a:r>
              <a:rPr lang="pl-PL" dirty="0"/>
              <a:t>Naruszenie zbiorowych praw pacjenta wymaga zaistnienia określonych przesłanek: </a:t>
            </a:r>
            <a:r>
              <a:rPr lang="pl-PL" b="1" dirty="0"/>
              <a:t>bezprawności zorganizowanego działania lub zaniechania podmiotu udzielającego świadczeń zdrowotnych, mającego na celu pozbawienie pacjenta praw lub ich ograniczenie</a:t>
            </a:r>
            <a:r>
              <a:rPr lang="pl-PL" dirty="0"/>
              <a:t>. Bezprawność to zachowanie sprzeczne z ustawami określającymi prawa pacjenta i zobowiązania podmiotów udzielających świadczeń zdrowotnych lub niedopełnienie obowiązku wynikającego z przepisów prawa. Odpowiedzialność zachodzi również w przypadku działania w innym celu i przewidywania możliwości pozbawienia pacjenta praw lub ich ograniczenia. W świetle powyższego nie jest ważny skutek, tylko sam fakt określonego zachowania, tzn. podjęte zachowania nie muszą w istocie doprowadzić do pozbawienia lub ograniczenia praw pacjenta. Chodzi o zapewnienie szczególnej ochrony w zakresie udzielania świadczeń zdrowotnych pacjentom jako zbiorowości, grupie, niezależnie od podstawy prawnej świadczenia zdrowotnego.</a:t>
            </a:r>
            <a:endParaRPr lang="pl-PL" dirty="0">
              <a:effectLst/>
            </a:endParaRPr>
          </a:p>
        </p:txBody>
      </p:sp>
    </p:spTree>
    <p:extLst>
      <p:ext uri="{BB962C8B-B14F-4D97-AF65-F5344CB8AC3E}">
        <p14:creationId xmlns:p14="http://schemas.microsoft.com/office/powerpoint/2010/main" val="40700555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5" name="Rectangle 34">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37" name="Rectangle 36">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ytuł 1">
            <a:extLst>
              <a:ext uri="{FF2B5EF4-FFF2-40B4-BE49-F238E27FC236}">
                <a16:creationId xmlns:a16="http://schemas.microsoft.com/office/drawing/2014/main" id="{7881143A-5E08-46C9-8490-0567A81419AF}"/>
              </a:ext>
            </a:extLst>
          </p:cNvPr>
          <p:cNvSpPr>
            <a:spLocks noGrp="1"/>
          </p:cNvSpPr>
          <p:nvPr>
            <p:ph type="title"/>
          </p:nvPr>
        </p:nvSpPr>
        <p:spPr>
          <a:xfrm>
            <a:off x="492370" y="605896"/>
            <a:ext cx="3084844" cy="5646208"/>
          </a:xfrm>
        </p:spPr>
        <p:txBody>
          <a:bodyPr anchor="ctr">
            <a:normAutofit/>
          </a:bodyPr>
          <a:lstStyle/>
          <a:p>
            <a:r>
              <a:rPr lang="pl-PL" sz="3600" b="1" dirty="0">
                <a:solidFill>
                  <a:srgbClr val="FFFFFF"/>
                </a:solidFill>
              </a:rPr>
              <a:t>Co grozi za naruszenie ww. przepisów o dokumentacji medycznej?</a:t>
            </a:r>
            <a:br>
              <a:rPr lang="pl-PL" sz="3600" b="1" dirty="0">
                <a:solidFill>
                  <a:srgbClr val="FFFFFF"/>
                </a:solidFill>
              </a:rPr>
            </a:br>
            <a:endParaRPr lang="pl-PL" sz="3600" b="1" dirty="0">
              <a:solidFill>
                <a:srgbClr val="FFFFFF"/>
              </a:solidFill>
            </a:endParaRPr>
          </a:p>
        </p:txBody>
      </p:sp>
      <p:sp>
        <p:nvSpPr>
          <p:cNvPr id="39" name="Rectangle 38">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Symbol zastępczy zawartości 2">
            <a:extLst>
              <a:ext uri="{FF2B5EF4-FFF2-40B4-BE49-F238E27FC236}">
                <a16:creationId xmlns:a16="http://schemas.microsoft.com/office/drawing/2014/main" id="{77C80436-17F9-470F-9595-4482066FE7B5}"/>
              </a:ext>
            </a:extLst>
          </p:cNvPr>
          <p:cNvSpPr>
            <a:spLocks noGrp="1"/>
          </p:cNvSpPr>
          <p:nvPr>
            <p:ph idx="1"/>
          </p:nvPr>
        </p:nvSpPr>
        <p:spPr>
          <a:xfrm>
            <a:off x="4742016" y="605896"/>
            <a:ext cx="6413663" cy="5646208"/>
          </a:xfrm>
        </p:spPr>
        <p:txBody>
          <a:bodyPr anchor="ctr">
            <a:normAutofit fontScale="85000" lnSpcReduction="20000"/>
          </a:bodyPr>
          <a:lstStyle/>
          <a:p>
            <a:pPr lvl="1">
              <a:buFont typeface="Wingdings" panose="05000000000000000000" pitchFamily="2" charset="2"/>
              <a:buChar char="Ø"/>
            </a:pPr>
            <a:r>
              <a:rPr lang="pl-PL" sz="2200" dirty="0">
                <a:solidFill>
                  <a:srgbClr val="FF0000"/>
                </a:solidFill>
                <a:effectLst/>
              </a:rPr>
              <a:t>Pojęcie „zbiorowych praw pacjenta” </a:t>
            </a:r>
          </a:p>
          <a:p>
            <a:r>
              <a:rPr lang="pl-PL" dirty="0">
                <a:effectLst/>
              </a:rPr>
              <a:t>Wyrok WSA w Warszawie z 24.05.2017 r., VII SA/</a:t>
            </a:r>
            <a:r>
              <a:rPr lang="pl-PL" dirty="0" err="1">
                <a:effectLst/>
              </a:rPr>
              <a:t>Wa</a:t>
            </a:r>
            <a:r>
              <a:rPr lang="pl-PL" dirty="0">
                <a:effectLst/>
              </a:rPr>
              <a:t> 582/17, LEX nr 2471734.</a:t>
            </a:r>
          </a:p>
          <a:p>
            <a:r>
              <a:rPr lang="pl-PL" dirty="0"/>
              <a:t>1. </a:t>
            </a:r>
            <a:r>
              <a:rPr lang="pl-PL" b="1" u="sng" dirty="0">
                <a:solidFill>
                  <a:srgbClr val="FF0000"/>
                </a:solidFill>
              </a:rPr>
              <a:t>"Zbiorowe" prawa pacjentów odnoszą się do tych praw, o których mowa w ustawie z 2008 r. o prawach pacjenta i Rzeczniku Praw Pacjenta oraz w przepisach szczególnych</a:t>
            </a:r>
            <a:r>
              <a:rPr lang="pl-PL" dirty="0"/>
              <a:t>. Używając terminu "zbiorowych praw pacjentów" ustawodawca objął ochroną administracyjnoprawną prawa aktualnych i potencjalnych pacjentów, traktowanych jako zbiorowość - grupę zasługującą na szczególną ochronę. Tym samym ustanowił odrębny przedmiot ochrony, niezależny od ochrony praw indywidualnych pacjentów. O naruszeniu zbiorowych praw pacjentów możemy zaś mówić wówczas, gdy skutki działań mogą zagrażać lub realizować się w sferze każdego potencjalnego pacjenta znajdującego się w podobnych okolicznościach.</a:t>
            </a:r>
          </a:p>
          <a:p>
            <a:r>
              <a:rPr lang="pl-PL" dirty="0"/>
              <a:t>2. Dla stwierdzenia naruszenia zbiorowych praw pacjentów istotne jest ustalenie, czy konkretne działanie podmiotu leczniczego nie ma ściśle określonego adresata, lecz jest kierowane do nieoznaczonego z góry kręgu podmiotów. Oznacza to, </a:t>
            </a:r>
            <a:r>
              <a:rPr lang="pl-PL" b="1" dirty="0"/>
              <a:t>że nie ilość faktycznych, potwierdzonych naruszeń, ale przede wszystkim ich charakter, a w związku z tym możliwość (chociażby tylko potencjalna) wywołania negatywnych skutków wobec określonej zbiorowości przesądza o naruszeniu zbiorowego interesu.</a:t>
            </a:r>
            <a:r>
              <a:rPr lang="pl-PL" dirty="0"/>
              <a:t> Zgodnie z art. 59 ust. 1 pkt 1 ww. ustawy, nie są bowiem oceniane wyłącznie działania, lecz także zaniechania, które również mogą wywoływać skutki w postaci naruszenia zbiorowych praw pacjenta.</a:t>
            </a:r>
          </a:p>
          <a:p>
            <a:endParaRPr lang="pl-PL" dirty="0">
              <a:effectLst/>
            </a:endParaRPr>
          </a:p>
        </p:txBody>
      </p:sp>
    </p:spTree>
    <p:extLst>
      <p:ext uri="{BB962C8B-B14F-4D97-AF65-F5344CB8AC3E}">
        <p14:creationId xmlns:p14="http://schemas.microsoft.com/office/powerpoint/2010/main" val="38601551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ytuł 1">
            <a:extLst>
              <a:ext uri="{FF2B5EF4-FFF2-40B4-BE49-F238E27FC236}">
                <a16:creationId xmlns:a16="http://schemas.microsoft.com/office/drawing/2014/main" id="{7881143A-5E08-46C9-8490-0567A81419AF}"/>
              </a:ext>
            </a:extLst>
          </p:cNvPr>
          <p:cNvSpPr>
            <a:spLocks noGrp="1"/>
          </p:cNvSpPr>
          <p:nvPr>
            <p:ph type="title"/>
          </p:nvPr>
        </p:nvSpPr>
        <p:spPr>
          <a:xfrm>
            <a:off x="492370" y="605896"/>
            <a:ext cx="3084844" cy="5646208"/>
          </a:xfrm>
        </p:spPr>
        <p:txBody>
          <a:bodyPr anchor="ctr">
            <a:normAutofit/>
          </a:bodyPr>
          <a:lstStyle/>
          <a:p>
            <a:r>
              <a:rPr lang="pl-PL" sz="3600" b="1" dirty="0">
                <a:solidFill>
                  <a:srgbClr val="FFFFFF"/>
                </a:solidFill>
              </a:rPr>
              <a:t>Obowiązek prowadzenia dokumentacji medycznej</a:t>
            </a:r>
            <a:endParaRPr lang="pl-PL" sz="3600" b="1" dirty="0">
              <a:solidFill>
                <a:srgbClr val="FFFFFF"/>
              </a:solidFill>
              <a:cs typeface="Calibri Light"/>
            </a:endParaRPr>
          </a:p>
        </p:txBody>
      </p:sp>
      <p:sp>
        <p:nvSpPr>
          <p:cNvPr id="12" name="Rectangle 11">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Symbol zastępczy zawartości 2">
            <a:extLst>
              <a:ext uri="{FF2B5EF4-FFF2-40B4-BE49-F238E27FC236}">
                <a16:creationId xmlns:a16="http://schemas.microsoft.com/office/drawing/2014/main" id="{77C80436-17F9-470F-9595-4482066FE7B5}"/>
              </a:ext>
            </a:extLst>
          </p:cNvPr>
          <p:cNvSpPr>
            <a:spLocks noGrp="1"/>
          </p:cNvSpPr>
          <p:nvPr>
            <p:ph idx="1"/>
          </p:nvPr>
        </p:nvSpPr>
        <p:spPr>
          <a:xfrm>
            <a:off x="4742016" y="249382"/>
            <a:ext cx="7011903" cy="6345382"/>
          </a:xfrm>
        </p:spPr>
        <p:txBody>
          <a:bodyPr anchor="ctr">
            <a:normAutofit lnSpcReduction="10000"/>
          </a:bodyPr>
          <a:lstStyle/>
          <a:p>
            <a:r>
              <a:rPr lang="pl-PL" sz="2400" b="1" u="sng" dirty="0"/>
              <a:t>Podstawy prawne:</a:t>
            </a:r>
            <a:endParaRPr lang="pl-PL" sz="2400" b="1" u="sng" dirty="0">
              <a:cs typeface="Calibri"/>
            </a:endParaRPr>
          </a:p>
          <a:p>
            <a:pPr>
              <a:buFont typeface="Wingdings" panose="05000000000000000000" pitchFamily="2" charset="2"/>
              <a:buChar char="Ø"/>
            </a:pPr>
            <a:r>
              <a:rPr lang="pl-PL" sz="2400" dirty="0">
                <a:effectLst/>
              </a:rPr>
              <a:t>Ustawa z dnia 6 listopada 2008 r. o prawach pacjenta i Rzecznik Praw Pacjenta (</a:t>
            </a:r>
            <a:r>
              <a:rPr lang="pl-PL" sz="2400" dirty="0" err="1">
                <a:effectLst/>
              </a:rPr>
              <a:t>t.j</a:t>
            </a:r>
            <a:r>
              <a:rPr lang="pl-PL" sz="2400" dirty="0">
                <a:effectLst/>
              </a:rPr>
              <a:t>. Dz. U. z 2020 r. poz. 849 z </a:t>
            </a:r>
            <a:r>
              <a:rPr lang="pl-PL" sz="2400" dirty="0" err="1">
                <a:effectLst/>
              </a:rPr>
              <a:t>późn</a:t>
            </a:r>
            <a:r>
              <a:rPr lang="pl-PL" sz="2400" dirty="0">
                <a:effectLst/>
              </a:rPr>
              <a:t>. zm.).</a:t>
            </a:r>
          </a:p>
          <a:p>
            <a:pPr lvl="1">
              <a:buFont typeface="Wingdings" panose="05000000000000000000" pitchFamily="2" charset="2"/>
              <a:buChar char="Ø"/>
            </a:pPr>
            <a:r>
              <a:rPr lang="pl-PL" sz="2000" dirty="0">
                <a:effectLst/>
              </a:rPr>
              <a:t>Rozporządzenie Ministra Zdrowia z dnia 6 kwietnia 2020 r. w sprawie rodzajów, zakresu i wzorów dokumentacji medycznej oraz sposobu jej przetwarzania (Dz. U. poz. 666 z </a:t>
            </a:r>
            <a:r>
              <a:rPr lang="pl-PL" sz="2000" dirty="0" err="1">
                <a:effectLst/>
              </a:rPr>
              <a:t>późn</a:t>
            </a:r>
            <a:r>
              <a:rPr lang="pl-PL" sz="2000" dirty="0">
                <a:effectLst/>
              </a:rPr>
              <a:t>. zm.).</a:t>
            </a:r>
          </a:p>
          <a:p>
            <a:pPr lvl="1">
              <a:buFont typeface="Wingdings" panose="05000000000000000000" pitchFamily="2" charset="2"/>
              <a:buChar char="Ø"/>
            </a:pPr>
            <a:r>
              <a:rPr lang="pl-PL" sz="2000" dirty="0">
                <a:effectLst/>
              </a:rPr>
              <a:t>Rozporządzenie Ministra Spraw Wewnętrznych i Administracji z dnia 29 kwietnia 2020 r. w sprawie rodzajów, zakresu i wzorów oraz sposobu przetwarzania dokumentacji medycznej w podmiotach leczniczych utworzonych przez ministra właściwego do spraw wewnętrznych (Dz. U. poz. 788 z </a:t>
            </a:r>
            <a:r>
              <a:rPr lang="pl-PL" sz="2000" dirty="0" err="1">
                <a:effectLst/>
              </a:rPr>
              <a:t>późn</a:t>
            </a:r>
            <a:r>
              <a:rPr lang="pl-PL" sz="2000" dirty="0">
                <a:effectLst/>
              </a:rPr>
              <a:t>. zm.).</a:t>
            </a:r>
          </a:p>
          <a:p>
            <a:pPr lvl="1">
              <a:buFont typeface="Wingdings" panose="05000000000000000000" pitchFamily="2" charset="2"/>
              <a:buChar char="Ø"/>
            </a:pPr>
            <a:r>
              <a:rPr lang="pl-PL" sz="2000" dirty="0">
                <a:effectLst/>
              </a:rPr>
              <a:t>Rozporządzenie Ministra Obrony Narodowej z dnia 6 sierpnia 2021 r. w sprawie rodzajów, zakresu i wzorów oraz sposobu przetwarzania dokumentacji medycznej w podmiotach leczniczych utworzonych przez Ministra Obrony Narodowej (Dz. U. poz. 1825).</a:t>
            </a:r>
          </a:p>
          <a:p>
            <a:pPr>
              <a:buFont typeface="Wingdings" panose="05000000000000000000" pitchFamily="2" charset="2"/>
              <a:buChar char="Ø"/>
            </a:pPr>
            <a:r>
              <a:rPr lang="pl-PL" sz="2400" dirty="0">
                <a:effectLst/>
              </a:rPr>
              <a:t>Ustawa z dnia 28 kwietnia 2011 r. o systemie informacji w ochronie zdrowia (</a:t>
            </a:r>
            <a:r>
              <a:rPr lang="pl-PL" sz="2400" dirty="0" err="1">
                <a:effectLst/>
              </a:rPr>
              <a:t>t.j</a:t>
            </a:r>
            <a:r>
              <a:rPr lang="pl-PL" sz="2400" dirty="0">
                <a:effectLst/>
              </a:rPr>
              <a:t>. Dz. U. z 2021 r. poz. 666 z </a:t>
            </a:r>
            <a:r>
              <a:rPr lang="pl-PL" sz="2400" dirty="0" err="1">
                <a:effectLst/>
              </a:rPr>
              <a:t>późn</a:t>
            </a:r>
            <a:r>
              <a:rPr lang="pl-PL" sz="2400" dirty="0">
                <a:effectLst/>
              </a:rPr>
              <a:t>. zm.).</a:t>
            </a:r>
          </a:p>
          <a:p>
            <a:pPr>
              <a:buFont typeface="Wingdings" panose="05000000000000000000" pitchFamily="2" charset="2"/>
              <a:buChar char="Ø"/>
            </a:pPr>
            <a:endParaRPr lang="pl-PL" dirty="0"/>
          </a:p>
        </p:txBody>
      </p:sp>
    </p:spTree>
    <p:extLst>
      <p:ext uri="{BB962C8B-B14F-4D97-AF65-F5344CB8AC3E}">
        <p14:creationId xmlns:p14="http://schemas.microsoft.com/office/powerpoint/2010/main" val="42406207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5" name="Rectangle 34">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37" name="Rectangle 36">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ytuł 1">
            <a:extLst>
              <a:ext uri="{FF2B5EF4-FFF2-40B4-BE49-F238E27FC236}">
                <a16:creationId xmlns:a16="http://schemas.microsoft.com/office/drawing/2014/main" id="{7881143A-5E08-46C9-8490-0567A81419AF}"/>
              </a:ext>
            </a:extLst>
          </p:cNvPr>
          <p:cNvSpPr>
            <a:spLocks noGrp="1"/>
          </p:cNvSpPr>
          <p:nvPr>
            <p:ph type="title"/>
          </p:nvPr>
        </p:nvSpPr>
        <p:spPr>
          <a:xfrm>
            <a:off x="492370" y="605896"/>
            <a:ext cx="3084844" cy="5646208"/>
          </a:xfrm>
        </p:spPr>
        <p:txBody>
          <a:bodyPr anchor="ctr">
            <a:normAutofit/>
          </a:bodyPr>
          <a:lstStyle/>
          <a:p>
            <a:r>
              <a:rPr lang="pl-PL" sz="3600" b="1" dirty="0">
                <a:solidFill>
                  <a:srgbClr val="FFFFFF"/>
                </a:solidFill>
              </a:rPr>
              <a:t>Co grozi za naruszenie ww. przepisów o dokumentacji medycznej?</a:t>
            </a:r>
            <a:br>
              <a:rPr lang="pl-PL" sz="3600" b="1" dirty="0">
                <a:solidFill>
                  <a:srgbClr val="FFFFFF"/>
                </a:solidFill>
              </a:rPr>
            </a:br>
            <a:endParaRPr lang="pl-PL" sz="3600" b="1" dirty="0">
              <a:solidFill>
                <a:srgbClr val="FFFFFF"/>
              </a:solidFill>
            </a:endParaRPr>
          </a:p>
        </p:txBody>
      </p:sp>
      <p:sp>
        <p:nvSpPr>
          <p:cNvPr id="39" name="Rectangle 38">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Symbol zastępczy zawartości 2">
            <a:extLst>
              <a:ext uri="{FF2B5EF4-FFF2-40B4-BE49-F238E27FC236}">
                <a16:creationId xmlns:a16="http://schemas.microsoft.com/office/drawing/2014/main" id="{77C80436-17F9-470F-9595-4482066FE7B5}"/>
              </a:ext>
            </a:extLst>
          </p:cNvPr>
          <p:cNvSpPr>
            <a:spLocks noGrp="1"/>
          </p:cNvSpPr>
          <p:nvPr>
            <p:ph idx="1"/>
          </p:nvPr>
        </p:nvSpPr>
        <p:spPr>
          <a:xfrm>
            <a:off x="4742016" y="1026694"/>
            <a:ext cx="6413663" cy="5225409"/>
          </a:xfrm>
        </p:spPr>
        <p:txBody>
          <a:bodyPr anchor="ctr">
            <a:normAutofit fontScale="25000" lnSpcReduction="20000"/>
          </a:bodyPr>
          <a:lstStyle/>
          <a:p>
            <a:r>
              <a:rPr lang="pl-PL" sz="7200" b="1" dirty="0">
                <a:effectLst/>
              </a:rPr>
              <a:t>Rozporządzenie Ministra Zdrowia z dnia 8 września 2015 r. w sprawie ogólnych warunków umów o udzielanie świadczeń opieki zdrowotnej (</a:t>
            </a:r>
            <a:r>
              <a:rPr lang="pl-PL" sz="7200" b="1" dirty="0" err="1">
                <a:effectLst/>
              </a:rPr>
              <a:t>t.j</a:t>
            </a:r>
            <a:r>
              <a:rPr lang="pl-PL" sz="7200" b="1" dirty="0">
                <a:effectLst/>
              </a:rPr>
              <a:t>. Dz. U. z 2020 r. poz. 320 z </a:t>
            </a:r>
            <a:r>
              <a:rPr lang="pl-PL" sz="7200" b="1" dirty="0" err="1">
                <a:effectLst/>
              </a:rPr>
              <a:t>późn</a:t>
            </a:r>
            <a:r>
              <a:rPr lang="pl-PL" sz="7200" b="1" dirty="0">
                <a:effectLst/>
              </a:rPr>
              <a:t>. zm.).</a:t>
            </a:r>
          </a:p>
          <a:p>
            <a:r>
              <a:rPr lang="pl-PL" sz="7200" dirty="0">
                <a:solidFill>
                  <a:srgbClr val="FF0000"/>
                </a:solidFill>
              </a:rPr>
              <a:t>§  10a. </a:t>
            </a:r>
          </a:p>
          <a:p>
            <a:r>
              <a:rPr lang="pl-PL" sz="7200" dirty="0"/>
              <a:t>1. Świadczeniodawca jest obowiązany do podłączenia do systemu teleinformatycznego, o którym mowa w art. 7 ust. 1 ustawy z dnia 28 kwietnia 2011 r. o systemie informacji w ochronie zdrowia (Dz. U. z 2019 r. poz. 408, 730, 1590 i 1905). </a:t>
            </a:r>
            <a:r>
              <a:rPr lang="pl-PL" sz="7200" dirty="0">
                <a:sym typeface="Wingdings" panose="05000000000000000000" pitchFamily="2" charset="2"/>
              </a:rPr>
              <a:t> [Elektroniczna Platforma Gromadzenia, Analizy i Udostępnienia Zasobów Cyfrowych o Zdarzeniach Medycznych</a:t>
            </a:r>
            <a:endParaRPr lang="pl-PL" sz="7200" dirty="0"/>
          </a:p>
          <a:p>
            <a:r>
              <a:rPr lang="pl-PL" sz="7200" dirty="0"/>
              <a:t>2. Przez podłączenie do systemu, o którym mowa w ust. 1, należy rozumieć uzyskanie przez świadczeniodawcę certyfikatu do uwierzytelnienia systemu w rozumieniu art. 2 pkt 3a ustawy z dnia 28 kwietnia 2011 r. o systemie informacji w ochronie zdrowia lub założenie konta w aplikacji gabinet.gov.pl.</a:t>
            </a:r>
          </a:p>
          <a:p>
            <a:r>
              <a:rPr lang="pl-PL" sz="7200" b="1" dirty="0">
                <a:solidFill>
                  <a:srgbClr val="FF0000"/>
                </a:solidFill>
              </a:rPr>
              <a:t> § 30 ust. 1 pkt 4:</a:t>
            </a:r>
          </a:p>
          <a:p>
            <a:r>
              <a:rPr lang="pl-PL" sz="7200" dirty="0"/>
              <a:t>W przypadku niewykonania obowiązku, o którym mowa w § 10a:</a:t>
            </a:r>
          </a:p>
          <a:p>
            <a:r>
              <a:rPr lang="pl-PL" sz="7200" dirty="0"/>
              <a:t>a)</a:t>
            </a:r>
            <a:r>
              <a:rPr lang="pl-PL" sz="7200" dirty="0">
                <a:solidFill>
                  <a:srgbClr val="FF0000"/>
                </a:solidFill>
              </a:rPr>
              <a:t> 5000 </a:t>
            </a:r>
            <a:r>
              <a:rPr lang="pl-PL" sz="7200" dirty="0"/>
              <a:t>zł dla podmiotów leczniczych wykonujących działalność leczniczą w rodzaju świadczenia szpitalne,</a:t>
            </a:r>
          </a:p>
          <a:p>
            <a:r>
              <a:rPr lang="pl-PL" sz="7200" dirty="0"/>
              <a:t>b) </a:t>
            </a:r>
            <a:r>
              <a:rPr lang="pl-PL" sz="7200" dirty="0">
                <a:solidFill>
                  <a:srgbClr val="FF0000"/>
                </a:solidFill>
              </a:rPr>
              <a:t>1000 zł </a:t>
            </a:r>
            <a:r>
              <a:rPr lang="pl-PL" sz="7200" dirty="0"/>
              <a:t>dla podmiotów innych niż wymienione w lit. a.</a:t>
            </a:r>
          </a:p>
          <a:p>
            <a:r>
              <a:rPr lang="pl-PL" sz="7200" b="1" dirty="0"/>
              <a:t>(uwaga: W przypadku zastrzeżenia w umowie kar umownych, w razie niewykonania lub wykonania umowy niezgodnie z jej postanowieniami, z przyczyn leżących po stronie świadczeniodawcy)</a:t>
            </a:r>
          </a:p>
          <a:p>
            <a:endParaRPr lang="pl-PL" sz="2000" b="1" dirty="0">
              <a:solidFill>
                <a:srgbClr val="FF0000"/>
              </a:solidFill>
            </a:endParaRPr>
          </a:p>
          <a:p>
            <a:endParaRPr lang="pl-PL" sz="2400" dirty="0">
              <a:effectLst/>
            </a:endParaRPr>
          </a:p>
          <a:p>
            <a:pPr marL="0" indent="0">
              <a:buNone/>
            </a:pPr>
            <a:r>
              <a:rPr lang="pl-PL" sz="2400" dirty="0"/>
              <a:t>	</a:t>
            </a:r>
            <a:endParaRPr lang="pl-PL" sz="2400" dirty="0">
              <a:effectLst/>
            </a:endParaRPr>
          </a:p>
          <a:p>
            <a:endParaRPr lang="pl-PL" dirty="0">
              <a:effectLst/>
            </a:endParaRPr>
          </a:p>
        </p:txBody>
      </p:sp>
    </p:spTree>
    <p:extLst>
      <p:ext uri="{BB962C8B-B14F-4D97-AF65-F5344CB8AC3E}">
        <p14:creationId xmlns:p14="http://schemas.microsoft.com/office/powerpoint/2010/main" val="29542775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ytuł 1">
            <a:extLst>
              <a:ext uri="{FF2B5EF4-FFF2-40B4-BE49-F238E27FC236}">
                <a16:creationId xmlns:a16="http://schemas.microsoft.com/office/drawing/2014/main" id="{FE0A878A-A8EE-415E-A78B-858F3528D1D3}"/>
              </a:ext>
            </a:extLst>
          </p:cNvPr>
          <p:cNvSpPr>
            <a:spLocks noGrp="1"/>
          </p:cNvSpPr>
          <p:nvPr>
            <p:ph type="title"/>
          </p:nvPr>
        </p:nvSpPr>
        <p:spPr>
          <a:xfrm>
            <a:off x="492370" y="605896"/>
            <a:ext cx="3084844" cy="5646208"/>
          </a:xfrm>
        </p:spPr>
        <p:txBody>
          <a:bodyPr anchor="ctr">
            <a:normAutofit/>
          </a:bodyPr>
          <a:lstStyle/>
          <a:p>
            <a:r>
              <a:rPr lang="pl-PL" sz="4000" b="1" dirty="0">
                <a:solidFill>
                  <a:schemeClr val="bg1"/>
                </a:solidFill>
                <a:ea typeface="+mj-lt"/>
                <a:cs typeface="+mj-lt"/>
              </a:rPr>
              <a:t>Dziękujemy za uwagę </a:t>
            </a:r>
          </a:p>
        </p:txBody>
      </p:sp>
      <p:sp>
        <p:nvSpPr>
          <p:cNvPr id="12" name="Rectangle 11">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5" name="Symbol zastępczy zawartości 4" descr="Obraz zawierający tekst&#10;&#10;Opis wygenerowany automatycznie">
            <a:extLst>
              <a:ext uri="{FF2B5EF4-FFF2-40B4-BE49-F238E27FC236}">
                <a16:creationId xmlns:a16="http://schemas.microsoft.com/office/drawing/2014/main" id="{EC8A97BF-5B13-45B9-B7CD-7698BCA0976C}"/>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6749170" y="605896"/>
            <a:ext cx="2677505" cy="2677505"/>
          </a:xfrm>
        </p:spPr>
      </p:pic>
      <p:sp>
        <p:nvSpPr>
          <p:cNvPr id="13" name="pole tekstowe 12">
            <a:extLst>
              <a:ext uri="{FF2B5EF4-FFF2-40B4-BE49-F238E27FC236}">
                <a16:creationId xmlns:a16="http://schemas.microsoft.com/office/drawing/2014/main" id="{7C938D61-76BE-423E-8468-145D58E8831D}"/>
              </a:ext>
            </a:extLst>
          </p:cNvPr>
          <p:cNvSpPr txBox="1"/>
          <p:nvPr/>
        </p:nvSpPr>
        <p:spPr>
          <a:xfrm>
            <a:off x="4419083" y="3889297"/>
            <a:ext cx="7452228" cy="2582182"/>
          </a:xfrm>
          <a:prstGeom prst="rect">
            <a:avLst/>
          </a:prstGeom>
          <a:noFill/>
        </p:spPr>
        <p:txBody>
          <a:bodyPr wrap="square">
            <a:spAutoFit/>
          </a:bodyPr>
          <a:lstStyle/>
          <a:p>
            <a:pPr algn="ctr">
              <a:lnSpc>
                <a:spcPct val="107000"/>
              </a:lnSpc>
              <a:spcAft>
                <a:spcPts val="800"/>
              </a:spcAft>
            </a:pPr>
            <a:r>
              <a:rPr lang="pl-PL" sz="2800" b="1" i="1" dirty="0">
                <a:effectLst/>
                <a:latin typeface="Calibri" panose="020F0502020204030204" pitchFamily="34" charset="0"/>
                <a:ea typeface="Calibri" panose="020F0502020204030204" pitchFamily="34" charset="0"/>
                <a:cs typeface="Times New Roman" panose="02020603050405020304" pitchFamily="18" charset="0"/>
              </a:rPr>
              <a:t>Kontakt:</a:t>
            </a:r>
            <a:endParaRPr lang="pl-PL" sz="2800" b="1"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it-IT" sz="2800" b="1" i="1" dirty="0">
                <a:latin typeface="Calibri" panose="020F0502020204030204" pitchFamily="34" charset="0"/>
                <a:ea typeface="Calibri" panose="020F0502020204030204" pitchFamily="34" charset="0"/>
                <a:cs typeface="Times New Roman" panose="02020603050405020304" pitchFamily="18" charset="0"/>
              </a:rPr>
              <a:t>r.pr. Magdalena Olender - tel. +48 517 551 171, biuro@kancelariaolender.pl</a:t>
            </a:r>
            <a:endParaRPr lang="pl-PL" sz="2800" b="1" dirty="0">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pl-PL" sz="2800" b="1" i="1" dirty="0">
                <a:effectLst/>
                <a:latin typeface="Calibri" panose="020F0502020204030204" pitchFamily="34" charset="0"/>
                <a:ea typeface="Calibri" panose="020F0502020204030204" pitchFamily="34" charset="0"/>
                <a:cs typeface="Times New Roman" panose="02020603050405020304" pitchFamily="18" charset="0"/>
              </a:rPr>
              <a:t>r.pr. Anna Łuc-Seweryn  - tel. </a:t>
            </a:r>
            <a:r>
              <a:rPr lang="it-IT" sz="2800" b="1" i="1" dirty="0">
                <a:effectLst/>
                <a:latin typeface="Calibri" panose="020F0502020204030204" pitchFamily="34" charset="0"/>
                <a:ea typeface="Calibri" panose="020F0502020204030204" pitchFamily="34" charset="0"/>
                <a:cs typeface="Times New Roman" panose="02020603050405020304" pitchFamily="18" charset="0"/>
              </a:rPr>
              <a:t>+48 692 803 262, biuro@kancelariaseweryn.pl</a:t>
            </a:r>
            <a:endParaRPr lang="pl-PL" sz="2800" b="1"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536931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ytuł 1">
            <a:extLst>
              <a:ext uri="{FF2B5EF4-FFF2-40B4-BE49-F238E27FC236}">
                <a16:creationId xmlns:a16="http://schemas.microsoft.com/office/drawing/2014/main" id="{7881143A-5E08-46C9-8490-0567A81419AF}"/>
              </a:ext>
            </a:extLst>
          </p:cNvPr>
          <p:cNvSpPr>
            <a:spLocks noGrp="1"/>
          </p:cNvSpPr>
          <p:nvPr>
            <p:ph type="title"/>
          </p:nvPr>
        </p:nvSpPr>
        <p:spPr>
          <a:xfrm>
            <a:off x="492370" y="605896"/>
            <a:ext cx="3084844" cy="5646208"/>
          </a:xfrm>
        </p:spPr>
        <p:txBody>
          <a:bodyPr anchor="ctr">
            <a:normAutofit/>
          </a:bodyPr>
          <a:lstStyle/>
          <a:p>
            <a:r>
              <a:rPr lang="pl-PL" sz="3600" b="1" dirty="0">
                <a:solidFill>
                  <a:srgbClr val="FFFFFF"/>
                </a:solidFill>
              </a:rPr>
              <a:t>Obowiązek prowadzenia dokumentacji medycznej</a:t>
            </a:r>
            <a:endParaRPr lang="pl-PL" sz="3600" b="1" dirty="0">
              <a:solidFill>
                <a:srgbClr val="FFFFFF"/>
              </a:solidFill>
              <a:cs typeface="Calibri Light"/>
            </a:endParaRPr>
          </a:p>
        </p:txBody>
      </p:sp>
      <p:sp>
        <p:nvSpPr>
          <p:cNvPr id="12" name="Rectangle 11">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Symbol zastępczy zawartości 2">
            <a:extLst>
              <a:ext uri="{FF2B5EF4-FFF2-40B4-BE49-F238E27FC236}">
                <a16:creationId xmlns:a16="http://schemas.microsoft.com/office/drawing/2014/main" id="{77C80436-17F9-470F-9595-4482066FE7B5}"/>
              </a:ext>
            </a:extLst>
          </p:cNvPr>
          <p:cNvSpPr>
            <a:spLocks noGrp="1"/>
          </p:cNvSpPr>
          <p:nvPr>
            <p:ph idx="1"/>
          </p:nvPr>
        </p:nvSpPr>
        <p:spPr>
          <a:xfrm>
            <a:off x="4742016" y="249382"/>
            <a:ext cx="7011903" cy="6345382"/>
          </a:xfrm>
        </p:spPr>
        <p:txBody>
          <a:bodyPr anchor="ctr">
            <a:normAutofit/>
          </a:bodyPr>
          <a:lstStyle/>
          <a:p>
            <a:pPr marL="0" indent="0">
              <a:buNone/>
            </a:pPr>
            <a:r>
              <a:rPr lang="pl-PL" sz="2400" b="1" dirty="0">
                <a:effectLst/>
              </a:rPr>
              <a:t>Ustawa z dnia 6 listopada 2008 r. o prawach pacjenta i Rzecznik Praw Pacjenta (</a:t>
            </a:r>
            <a:r>
              <a:rPr lang="pl-PL" sz="2400" b="1" dirty="0" err="1">
                <a:effectLst/>
              </a:rPr>
              <a:t>t.j</a:t>
            </a:r>
            <a:r>
              <a:rPr lang="pl-PL" sz="2400" b="1" dirty="0">
                <a:effectLst/>
              </a:rPr>
              <a:t>. Dz. U. z 2020 r. poz. 849 z </a:t>
            </a:r>
            <a:r>
              <a:rPr lang="pl-PL" sz="2400" b="1" dirty="0" err="1">
                <a:effectLst/>
              </a:rPr>
              <a:t>późn</a:t>
            </a:r>
            <a:r>
              <a:rPr lang="pl-PL" sz="2400" b="1" dirty="0">
                <a:effectLst/>
              </a:rPr>
              <a:t>. zm.).</a:t>
            </a:r>
          </a:p>
          <a:p>
            <a:pPr>
              <a:buFont typeface="Wingdings" panose="05000000000000000000" pitchFamily="2" charset="2"/>
              <a:buChar char="Ø"/>
            </a:pPr>
            <a:r>
              <a:rPr lang="pl-PL" dirty="0"/>
              <a:t>art. 6 ust. 5,  art. 21 ust. 2,  </a:t>
            </a:r>
            <a:r>
              <a:rPr lang="pl-PL" dirty="0">
                <a:solidFill>
                  <a:schemeClr val="tx1"/>
                </a:solidFill>
              </a:rPr>
              <a:t>art. 69(a),  </a:t>
            </a:r>
            <a:r>
              <a:rPr lang="pl-PL" sz="3200" b="1" u="sng" dirty="0">
                <a:solidFill>
                  <a:srgbClr val="FF0000"/>
                </a:solidFill>
              </a:rPr>
              <a:t>rozdz. 7 </a:t>
            </a:r>
            <a:endParaRPr lang="pl-PL" b="1" u="sng" dirty="0">
              <a:solidFill>
                <a:srgbClr val="FF0000"/>
              </a:solidFill>
            </a:endParaRPr>
          </a:p>
        </p:txBody>
      </p:sp>
    </p:spTree>
    <p:extLst>
      <p:ext uri="{BB962C8B-B14F-4D97-AF65-F5344CB8AC3E}">
        <p14:creationId xmlns:p14="http://schemas.microsoft.com/office/powerpoint/2010/main" val="38628483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ytuł 1">
            <a:extLst>
              <a:ext uri="{FF2B5EF4-FFF2-40B4-BE49-F238E27FC236}">
                <a16:creationId xmlns:a16="http://schemas.microsoft.com/office/drawing/2014/main" id="{7881143A-5E08-46C9-8490-0567A81419AF}"/>
              </a:ext>
            </a:extLst>
          </p:cNvPr>
          <p:cNvSpPr>
            <a:spLocks noGrp="1"/>
          </p:cNvSpPr>
          <p:nvPr>
            <p:ph type="title"/>
          </p:nvPr>
        </p:nvSpPr>
        <p:spPr>
          <a:xfrm>
            <a:off x="492370" y="605896"/>
            <a:ext cx="3084844" cy="5646208"/>
          </a:xfrm>
        </p:spPr>
        <p:txBody>
          <a:bodyPr anchor="ctr">
            <a:normAutofit/>
          </a:bodyPr>
          <a:lstStyle/>
          <a:p>
            <a:r>
              <a:rPr lang="pl-PL" sz="3600" b="1">
                <a:solidFill>
                  <a:srgbClr val="FFFFFF"/>
                </a:solidFill>
              </a:rPr>
              <a:t>Obowiązek prowadzenia dokumentacji medycznej</a:t>
            </a:r>
            <a:endParaRPr lang="pl-PL" sz="3600" b="1" dirty="0">
              <a:solidFill>
                <a:srgbClr val="FFFFFF"/>
              </a:solidFill>
              <a:cs typeface="Calibri Light"/>
            </a:endParaRPr>
          </a:p>
        </p:txBody>
      </p:sp>
      <p:sp>
        <p:nvSpPr>
          <p:cNvPr id="12" name="Rectangle 11">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Symbol zastępczy zawartości 2">
            <a:extLst>
              <a:ext uri="{FF2B5EF4-FFF2-40B4-BE49-F238E27FC236}">
                <a16:creationId xmlns:a16="http://schemas.microsoft.com/office/drawing/2014/main" id="{77C80436-17F9-470F-9595-4482066FE7B5}"/>
              </a:ext>
            </a:extLst>
          </p:cNvPr>
          <p:cNvSpPr>
            <a:spLocks noGrp="1"/>
          </p:cNvSpPr>
          <p:nvPr>
            <p:ph idx="1"/>
          </p:nvPr>
        </p:nvSpPr>
        <p:spPr>
          <a:xfrm>
            <a:off x="4742016" y="249382"/>
            <a:ext cx="7011903" cy="6345382"/>
          </a:xfrm>
        </p:spPr>
        <p:txBody>
          <a:bodyPr anchor="ctr">
            <a:normAutofit/>
          </a:bodyPr>
          <a:lstStyle/>
          <a:p>
            <a:pPr marL="0" indent="0">
              <a:buNone/>
            </a:pPr>
            <a:r>
              <a:rPr lang="pl-PL" sz="2400" b="1" dirty="0">
                <a:effectLst/>
              </a:rPr>
              <a:t>Ustawa z dnia 6 listopada 2008 r. o prawach pacjenta i Rzecznik Praw Pacjenta (</a:t>
            </a:r>
            <a:r>
              <a:rPr lang="pl-PL" sz="2400" b="1" dirty="0" err="1">
                <a:effectLst/>
              </a:rPr>
              <a:t>t.j</a:t>
            </a:r>
            <a:r>
              <a:rPr lang="pl-PL" sz="2400" b="1" dirty="0">
                <a:effectLst/>
              </a:rPr>
              <a:t>. Dz. U. z 2020 r. poz. 849 z </a:t>
            </a:r>
            <a:r>
              <a:rPr lang="pl-PL" sz="2400" b="1" dirty="0" err="1">
                <a:effectLst/>
              </a:rPr>
              <a:t>późn</a:t>
            </a:r>
            <a:r>
              <a:rPr lang="pl-PL" sz="2400" b="1" dirty="0">
                <a:effectLst/>
              </a:rPr>
              <a:t>. zm.).</a:t>
            </a:r>
          </a:p>
          <a:p>
            <a:pPr>
              <a:buFont typeface="Wingdings" panose="05000000000000000000" pitchFamily="2" charset="2"/>
              <a:buChar char="Ø"/>
            </a:pPr>
            <a:r>
              <a:rPr lang="pl-PL" dirty="0">
                <a:hlinkClick r:id="rId3"/>
              </a:rPr>
              <a:t>rozdz. 7</a:t>
            </a:r>
            <a:r>
              <a:rPr lang="pl-PL" dirty="0"/>
              <a:t>  art. 23 – 30a </a:t>
            </a:r>
          </a:p>
          <a:p>
            <a:pPr lvl="1">
              <a:buFont typeface="Wingdings" panose="05000000000000000000" pitchFamily="2" charset="2"/>
              <a:buChar char="Ø"/>
            </a:pPr>
            <a:r>
              <a:rPr lang="pl-PL" dirty="0"/>
              <a:t>Prawo pacjenta do dostępu do dokumentacji medycznej (art.23):</a:t>
            </a:r>
          </a:p>
          <a:p>
            <a:r>
              <a:rPr lang="pl-PL" dirty="0"/>
              <a:t>Pacjent ma prawo do dostępu do dokumentacji medycznej dotyczącej jego stanu zdrowia oraz udzielonych mu świadczeń zdrowotnych.</a:t>
            </a:r>
          </a:p>
          <a:p>
            <a:pPr lvl="1">
              <a:buFont typeface="Wingdings" panose="05000000000000000000" pitchFamily="2" charset="2"/>
              <a:buChar char="Ø"/>
            </a:pPr>
            <a:r>
              <a:rPr lang="pl-PL" dirty="0"/>
              <a:t>Sposób prowadzenia dokumentacji medycznej; przetwarzanie danych (art.  24):</a:t>
            </a:r>
          </a:p>
          <a:p>
            <a:pPr marL="201168" lvl="1" indent="0">
              <a:buNone/>
            </a:pPr>
            <a:r>
              <a:rPr lang="pl-PL" dirty="0"/>
              <a:t>W celu realizacji prawa, o którym mowa w art. 23 ust. 1, podmiot udzielający świadczeń zdrowotnych jest obowiązany prowadzić, przechowywać i udostępniać dokumentację medyczną w sposób określony w niniejszym rozdziale oraz w </a:t>
            </a:r>
            <a:r>
              <a:rPr lang="pl-PL" b="1" dirty="0"/>
              <a:t>ustawie z dnia 28 kwietnia 2011 r. o systemie informacji w ochronie zdrowia</a:t>
            </a:r>
          </a:p>
        </p:txBody>
      </p:sp>
    </p:spTree>
    <p:extLst>
      <p:ext uri="{BB962C8B-B14F-4D97-AF65-F5344CB8AC3E}">
        <p14:creationId xmlns:p14="http://schemas.microsoft.com/office/powerpoint/2010/main" val="21879279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ytuł 1">
            <a:extLst>
              <a:ext uri="{FF2B5EF4-FFF2-40B4-BE49-F238E27FC236}">
                <a16:creationId xmlns:a16="http://schemas.microsoft.com/office/drawing/2014/main" id="{7881143A-5E08-46C9-8490-0567A81419AF}"/>
              </a:ext>
            </a:extLst>
          </p:cNvPr>
          <p:cNvSpPr>
            <a:spLocks noGrp="1"/>
          </p:cNvSpPr>
          <p:nvPr>
            <p:ph type="title"/>
          </p:nvPr>
        </p:nvSpPr>
        <p:spPr>
          <a:xfrm>
            <a:off x="492370" y="605896"/>
            <a:ext cx="3084844" cy="5646208"/>
          </a:xfrm>
        </p:spPr>
        <p:txBody>
          <a:bodyPr anchor="ctr">
            <a:normAutofit/>
          </a:bodyPr>
          <a:lstStyle/>
          <a:p>
            <a:r>
              <a:rPr lang="pl-PL" sz="3600" b="1">
                <a:solidFill>
                  <a:srgbClr val="FFFFFF"/>
                </a:solidFill>
              </a:rPr>
              <a:t>Obowiązek prowadzenia dokumentacji medycznej</a:t>
            </a:r>
            <a:endParaRPr lang="pl-PL" sz="3600" b="1" dirty="0">
              <a:solidFill>
                <a:srgbClr val="FFFFFF"/>
              </a:solidFill>
              <a:cs typeface="Calibri Light"/>
            </a:endParaRPr>
          </a:p>
        </p:txBody>
      </p:sp>
      <p:sp>
        <p:nvSpPr>
          <p:cNvPr id="12" name="Rectangle 11">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Symbol zastępczy zawartości 2">
            <a:extLst>
              <a:ext uri="{FF2B5EF4-FFF2-40B4-BE49-F238E27FC236}">
                <a16:creationId xmlns:a16="http://schemas.microsoft.com/office/drawing/2014/main" id="{77C80436-17F9-470F-9595-4482066FE7B5}"/>
              </a:ext>
            </a:extLst>
          </p:cNvPr>
          <p:cNvSpPr>
            <a:spLocks noGrp="1"/>
          </p:cNvSpPr>
          <p:nvPr>
            <p:ph idx="1"/>
          </p:nvPr>
        </p:nvSpPr>
        <p:spPr>
          <a:xfrm>
            <a:off x="4742016" y="249382"/>
            <a:ext cx="7011903" cy="6345382"/>
          </a:xfrm>
        </p:spPr>
        <p:txBody>
          <a:bodyPr anchor="ctr">
            <a:normAutofit/>
          </a:bodyPr>
          <a:lstStyle/>
          <a:p>
            <a:pPr marL="0" indent="0">
              <a:buNone/>
            </a:pPr>
            <a:r>
              <a:rPr lang="pl-PL" sz="2400" b="1" dirty="0">
                <a:effectLst/>
              </a:rPr>
              <a:t>Ustawa z dnia 6 listopada 2008 r. o prawach pacjenta i Rzecznik Praw Pacjenta (</a:t>
            </a:r>
            <a:r>
              <a:rPr lang="pl-PL" sz="2400" b="1" dirty="0" err="1">
                <a:effectLst/>
              </a:rPr>
              <a:t>t.j</a:t>
            </a:r>
            <a:r>
              <a:rPr lang="pl-PL" sz="2400" b="1" dirty="0">
                <a:effectLst/>
              </a:rPr>
              <a:t>. Dz. U. z 2020 r. poz. 849 z </a:t>
            </a:r>
            <a:r>
              <a:rPr lang="pl-PL" sz="2400" b="1" dirty="0" err="1">
                <a:effectLst/>
              </a:rPr>
              <a:t>późn</a:t>
            </a:r>
            <a:r>
              <a:rPr lang="pl-PL" sz="2400" b="1" dirty="0">
                <a:effectLst/>
              </a:rPr>
              <a:t>. zm.).</a:t>
            </a:r>
          </a:p>
          <a:p>
            <a:pPr>
              <a:buFont typeface="Wingdings" panose="05000000000000000000" pitchFamily="2" charset="2"/>
              <a:buChar char="Ø"/>
            </a:pPr>
            <a:r>
              <a:rPr lang="pl-PL" dirty="0">
                <a:hlinkClick r:id="rId3"/>
              </a:rPr>
              <a:t>rozdz. 7</a:t>
            </a:r>
            <a:r>
              <a:rPr lang="pl-PL" dirty="0"/>
              <a:t>  art. 23 – 30a </a:t>
            </a:r>
          </a:p>
          <a:p>
            <a:pPr lvl="1">
              <a:buFont typeface="Wingdings" panose="05000000000000000000" pitchFamily="2" charset="2"/>
              <a:buChar char="Ø"/>
            </a:pPr>
            <a:r>
              <a:rPr lang="pl-PL" dirty="0"/>
              <a:t>Art.  25: treść dokumentacji medycznej</a:t>
            </a:r>
          </a:p>
          <a:p>
            <a:pPr lvl="1">
              <a:buFont typeface="Wingdings" panose="05000000000000000000" pitchFamily="2" charset="2"/>
              <a:buChar char="Ø"/>
            </a:pPr>
            <a:r>
              <a:rPr lang="pl-PL" dirty="0"/>
              <a:t>Art.  26.  zasady udostępniania dokumentacji medycznej</a:t>
            </a:r>
          </a:p>
          <a:p>
            <a:pPr lvl="1">
              <a:buFont typeface="Wingdings" panose="05000000000000000000" pitchFamily="2" charset="2"/>
              <a:buChar char="Ø"/>
            </a:pPr>
            <a:r>
              <a:rPr lang="pl-PL" dirty="0"/>
              <a:t>Art.  27.  sposób udostępnienia dokumentacji medycznej</a:t>
            </a:r>
          </a:p>
          <a:p>
            <a:pPr lvl="1">
              <a:buFont typeface="Wingdings" panose="05000000000000000000" pitchFamily="2" charset="2"/>
              <a:buChar char="Ø"/>
            </a:pPr>
            <a:r>
              <a:rPr lang="pl-PL" dirty="0"/>
              <a:t>Art.  28.  opłata za udostępnienie dokumentacji medycznej</a:t>
            </a:r>
          </a:p>
          <a:p>
            <a:pPr lvl="1">
              <a:buFont typeface="Wingdings" panose="05000000000000000000" pitchFamily="2" charset="2"/>
              <a:buChar char="Ø"/>
            </a:pPr>
            <a:r>
              <a:rPr lang="pl-PL" dirty="0"/>
              <a:t>Art.  29.  przechowywanie dokumentacji medycznej</a:t>
            </a:r>
          </a:p>
          <a:p>
            <a:pPr lvl="1">
              <a:buFont typeface="Wingdings" panose="05000000000000000000" pitchFamily="2" charset="2"/>
              <a:buChar char="Ø"/>
            </a:pPr>
            <a:r>
              <a:rPr lang="pl-PL" dirty="0"/>
              <a:t>30a.  Przechowywanie i udostępnianie dokumentacji medycznej po zaprzestaniu wykonywania działalności leczniczej</a:t>
            </a:r>
          </a:p>
          <a:p>
            <a:pPr lvl="1">
              <a:buFont typeface="Wingdings" panose="05000000000000000000" pitchFamily="2" charset="2"/>
              <a:buChar char="Ø"/>
            </a:pPr>
            <a:endParaRPr lang="pl-PL" dirty="0"/>
          </a:p>
        </p:txBody>
      </p:sp>
    </p:spTree>
    <p:extLst>
      <p:ext uri="{BB962C8B-B14F-4D97-AF65-F5344CB8AC3E}">
        <p14:creationId xmlns:p14="http://schemas.microsoft.com/office/powerpoint/2010/main" val="34023664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ytuł 1">
            <a:extLst>
              <a:ext uri="{FF2B5EF4-FFF2-40B4-BE49-F238E27FC236}">
                <a16:creationId xmlns:a16="http://schemas.microsoft.com/office/drawing/2014/main" id="{7881143A-5E08-46C9-8490-0567A81419AF}"/>
              </a:ext>
            </a:extLst>
          </p:cNvPr>
          <p:cNvSpPr>
            <a:spLocks noGrp="1"/>
          </p:cNvSpPr>
          <p:nvPr>
            <p:ph type="title"/>
          </p:nvPr>
        </p:nvSpPr>
        <p:spPr>
          <a:xfrm>
            <a:off x="492370" y="605896"/>
            <a:ext cx="3084844" cy="5646208"/>
          </a:xfrm>
        </p:spPr>
        <p:txBody>
          <a:bodyPr anchor="ctr">
            <a:normAutofit/>
          </a:bodyPr>
          <a:lstStyle/>
          <a:p>
            <a:r>
              <a:rPr lang="pl-PL" sz="3600" b="1">
                <a:solidFill>
                  <a:srgbClr val="FFFFFF"/>
                </a:solidFill>
              </a:rPr>
              <a:t>Obowiązek prowadzenia dokumentacji medycznej</a:t>
            </a:r>
            <a:endParaRPr lang="pl-PL" sz="3600" b="1" dirty="0">
              <a:solidFill>
                <a:srgbClr val="FFFFFF"/>
              </a:solidFill>
              <a:cs typeface="Calibri Light"/>
            </a:endParaRPr>
          </a:p>
        </p:txBody>
      </p:sp>
      <p:sp>
        <p:nvSpPr>
          <p:cNvPr id="12" name="Rectangle 11">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Symbol zastępczy zawartości 2">
            <a:extLst>
              <a:ext uri="{FF2B5EF4-FFF2-40B4-BE49-F238E27FC236}">
                <a16:creationId xmlns:a16="http://schemas.microsoft.com/office/drawing/2014/main" id="{77C80436-17F9-470F-9595-4482066FE7B5}"/>
              </a:ext>
            </a:extLst>
          </p:cNvPr>
          <p:cNvSpPr>
            <a:spLocks noGrp="1"/>
          </p:cNvSpPr>
          <p:nvPr>
            <p:ph idx="1"/>
          </p:nvPr>
        </p:nvSpPr>
        <p:spPr>
          <a:xfrm>
            <a:off x="4742016" y="249382"/>
            <a:ext cx="7011903" cy="6345382"/>
          </a:xfrm>
        </p:spPr>
        <p:txBody>
          <a:bodyPr anchor="ctr">
            <a:normAutofit/>
          </a:bodyPr>
          <a:lstStyle/>
          <a:p>
            <a:pPr>
              <a:buFont typeface="Wingdings" panose="05000000000000000000" pitchFamily="2" charset="2"/>
              <a:buChar char="Ø"/>
            </a:pPr>
            <a:r>
              <a:rPr lang="pl-PL" sz="2400" b="1" dirty="0">
                <a:solidFill>
                  <a:schemeClr val="tx1"/>
                </a:solidFill>
                <a:effectLst/>
              </a:rPr>
              <a:t>Ustawa z dnia 28 kwietnia 2011 r. o systemie informacji w ochronie zdrowia (</a:t>
            </a:r>
            <a:r>
              <a:rPr lang="pl-PL" sz="2400" b="1" dirty="0" err="1">
                <a:solidFill>
                  <a:schemeClr val="tx1"/>
                </a:solidFill>
                <a:effectLst/>
              </a:rPr>
              <a:t>t.j</a:t>
            </a:r>
            <a:r>
              <a:rPr lang="pl-PL" sz="2400" b="1" dirty="0">
                <a:solidFill>
                  <a:schemeClr val="tx1"/>
                </a:solidFill>
                <a:effectLst/>
              </a:rPr>
              <a:t>. Dz. U. z 2021 r. poz. 666 z </a:t>
            </a:r>
            <a:r>
              <a:rPr lang="pl-PL" sz="2400" b="1" dirty="0" err="1">
                <a:solidFill>
                  <a:schemeClr val="tx1"/>
                </a:solidFill>
                <a:effectLst/>
              </a:rPr>
              <a:t>późn</a:t>
            </a:r>
            <a:r>
              <a:rPr lang="pl-PL" sz="2400" b="1" dirty="0">
                <a:solidFill>
                  <a:schemeClr val="tx1"/>
                </a:solidFill>
                <a:effectLst/>
              </a:rPr>
              <a:t>. zm.).</a:t>
            </a:r>
          </a:p>
          <a:p>
            <a:pPr>
              <a:buFont typeface="Wingdings" panose="05000000000000000000" pitchFamily="2" charset="2"/>
              <a:buChar char="Ø"/>
            </a:pPr>
            <a:r>
              <a:rPr lang="pl-PL" sz="2400" dirty="0">
                <a:solidFill>
                  <a:schemeClr val="tx1"/>
                </a:solidFill>
              </a:rPr>
              <a:t>Ustawa ta wprowadziła obowiązek prowadzenia elektronicznej dokumentacji medycznej, wyznaczając na to odpowiednie terminy (art. 56)</a:t>
            </a:r>
          </a:p>
          <a:p>
            <a:pPr>
              <a:buFont typeface="Wingdings" panose="05000000000000000000" pitchFamily="2" charset="2"/>
              <a:buChar char="Ø"/>
            </a:pPr>
            <a:r>
              <a:rPr lang="pl-PL" sz="2400" dirty="0">
                <a:solidFill>
                  <a:schemeClr val="tx1"/>
                </a:solidFill>
                <a:effectLst/>
              </a:rPr>
              <a:t>Celem zmian było </a:t>
            </a:r>
            <a:r>
              <a:rPr lang="pl-PL" sz="2400" dirty="0">
                <a:solidFill>
                  <a:schemeClr val="tx1"/>
                </a:solidFill>
              </a:rPr>
              <a:t>usprawnienie przepływu informacji  i zapewnienie obrotu dokumentacji medycznej w postaci elektronicznej, nie tylko papierowej</a:t>
            </a:r>
          </a:p>
          <a:p>
            <a:pPr>
              <a:buFont typeface="Wingdings" panose="05000000000000000000" pitchFamily="2" charset="2"/>
              <a:buChar char="Ø"/>
            </a:pPr>
            <a:r>
              <a:rPr lang="pl-PL" sz="2400" dirty="0">
                <a:solidFill>
                  <a:schemeClr val="tx1"/>
                </a:solidFill>
                <a:effectLst/>
              </a:rPr>
              <a:t>Łatwiejszy dostęp pacjenta do dokumentacji i s</a:t>
            </a:r>
            <a:r>
              <a:rPr lang="pl-PL" sz="2400" dirty="0">
                <a:solidFill>
                  <a:schemeClr val="tx1"/>
                </a:solidFill>
              </a:rPr>
              <a:t>kuteczniejsze pozyskiwanie danych od podmiotów leczniczych</a:t>
            </a:r>
          </a:p>
          <a:p>
            <a:pPr>
              <a:buFont typeface="Wingdings" panose="05000000000000000000" pitchFamily="2" charset="2"/>
              <a:buChar char="Ø"/>
            </a:pPr>
            <a:r>
              <a:rPr lang="pl-PL" sz="2400" dirty="0">
                <a:solidFill>
                  <a:schemeClr val="tx1"/>
                </a:solidFill>
                <a:effectLst/>
              </a:rPr>
              <a:t>Zmniejsze</a:t>
            </a:r>
            <a:r>
              <a:rPr lang="pl-PL" sz="2400" dirty="0">
                <a:solidFill>
                  <a:schemeClr val="tx1"/>
                </a:solidFill>
              </a:rPr>
              <a:t>nie kosztów prowadzenia dokumentacji </a:t>
            </a:r>
          </a:p>
          <a:p>
            <a:pPr>
              <a:buFont typeface="Wingdings" panose="05000000000000000000" pitchFamily="2" charset="2"/>
              <a:buChar char="Ø"/>
            </a:pPr>
            <a:r>
              <a:rPr lang="pl-PL" sz="2400" dirty="0">
                <a:solidFill>
                  <a:schemeClr val="tx1"/>
                </a:solidFill>
                <a:effectLst/>
              </a:rPr>
              <a:t>Uł</a:t>
            </a:r>
            <a:r>
              <a:rPr lang="pl-PL" sz="2400" dirty="0">
                <a:solidFill>
                  <a:schemeClr val="tx1"/>
                </a:solidFill>
              </a:rPr>
              <a:t>atwienie we wgląd do dokumentacji instytucjom i osobom uprawnionym zainteresowanym jej treścią</a:t>
            </a:r>
            <a:endParaRPr lang="pl-PL" sz="2400" dirty="0">
              <a:solidFill>
                <a:schemeClr val="tx1"/>
              </a:solidFill>
              <a:effectLst/>
            </a:endParaRPr>
          </a:p>
          <a:p>
            <a:pPr lvl="1">
              <a:buFont typeface="Wingdings" panose="05000000000000000000" pitchFamily="2" charset="2"/>
              <a:buChar char="Ø"/>
            </a:pPr>
            <a:endParaRPr lang="pl-PL" dirty="0"/>
          </a:p>
        </p:txBody>
      </p:sp>
    </p:spTree>
    <p:extLst>
      <p:ext uri="{BB962C8B-B14F-4D97-AF65-F5344CB8AC3E}">
        <p14:creationId xmlns:p14="http://schemas.microsoft.com/office/powerpoint/2010/main" val="34137603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ytuł 1">
            <a:extLst>
              <a:ext uri="{FF2B5EF4-FFF2-40B4-BE49-F238E27FC236}">
                <a16:creationId xmlns:a16="http://schemas.microsoft.com/office/drawing/2014/main" id="{7881143A-5E08-46C9-8490-0567A81419AF}"/>
              </a:ext>
            </a:extLst>
          </p:cNvPr>
          <p:cNvSpPr>
            <a:spLocks noGrp="1"/>
          </p:cNvSpPr>
          <p:nvPr>
            <p:ph type="title"/>
          </p:nvPr>
        </p:nvSpPr>
        <p:spPr>
          <a:xfrm>
            <a:off x="492370" y="605896"/>
            <a:ext cx="3084844" cy="5646208"/>
          </a:xfrm>
        </p:spPr>
        <p:txBody>
          <a:bodyPr anchor="ctr">
            <a:normAutofit/>
          </a:bodyPr>
          <a:lstStyle/>
          <a:p>
            <a:r>
              <a:rPr lang="pl-PL" sz="3600" b="1">
                <a:solidFill>
                  <a:srgbClr val="FFFFFF"/>
                </a:solidFill>
              </a:rPr>
              <a:t>Obowiązek prowadzenia dokumentacji medycznej</a:t>
            </a:r>
            <a:endParaRPr lang="pl-PL" sz="3600" b="1" dirty="0">
              <a:solidFill>
                <a:srgbClr val="FFFFFF"/>
              </a:solidFill>
              <a:cs typeface="Calibri Light"/>
            </a:endParaRPr>
          </a:p>
        </p:txBody>
      </p:sp>
      <p:sp>
        <p:nvSpPr>
          <p:cNvPr id="12" name="Rectangle 11">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Symbol zastępczy zawartości 2">
            <a:extLst>
              <a:ext uri="{FF2B5EF4-FFF2-40B4-BE49-F238E27FC236}">
                <a16:creationId xmlns:a16="http://schemas.microsoft.com/office/drawing/2014/main" id="{77C80436-17F9-470F-9595-4482066FE7B5}"/>
              </a:ext>
            </a:extLst>
          </p:cNvPr>
          <p:cNvSpPr>
            <a:spLocks noGrp="1"/>
          </p:cNvSpPr>
          <p:nvPr>
            <p:ph idx="1"/>
          </p:nvPr>
        </p:nvSpPr>
        <p:spPr>
          <a:xfrm>
            <a:off x="4742016" y="249382"/>
            <a:ext cx="7011903" cy="6345382"/>
          </a:xfrm>
        </p:spPr>
        <p:txBody>
          <a:bodyPr anchor="ctr">
            <a:normAutofit lnSpcReduction="10000"/>
          </a:bodyPr>
          <a:lstStyle/>
          <a:p>
            <a:pPr>
              <a:buFont typeface="Wingdings" panose="05000000000000000000" pitchFamily="2" charset="2"/>
              <a:buChar char="Ø"/>
            </a:pPr>
            <a:r>
              <a:rPr lang="pl-PL" sz="2400" b="1" dirty="0">
                <a:solidFill>
                  <a:schemeClr val="tx1"/>
                </a:solidFill>
                <a:effectLst/>
              </a:rPr>
              <a:t>Ustawa z dnia 28 kwietnia 2011 r. o systemie informacji w ochronie zdrowia (</a:t>
            </a:r>
            <a:r>
              <a:rPr lang="pl-PL" sz="2400" b="1" dirty="0" err="1">
                <a:solidFill>
                  <a:schemeClr val="tx1"/>
                </a:solidFill>
                <a:effectLst/>
              </a:rPr>
              <a:t>t.j</a:t>
            </a:r>
            <a:r>
              <a:rPr lang="pl-PL" sz="2400" b="1" dirty="0">
                <a:solidFill>
                  <a:schemeClr val="tx1"/>
                </a:solidFill>
                <a:effectLst/>
              </a:rPr>
              <a:t>. Dz. U. z 2021 r. poz. 666 z </a:t>
            </a:r>
            <a:r>
              <a:rPr lang="pl-PL" sz="2400" b="1" dirty="0" err="1">
                <a:solidFill>
                  <a:schemeClr val="tx1"/>
                </a:solidFill>
                <a:effectLst/>
              </a:rPr>
              <a:t>późn</a:t>
            </a:r>
            <a:r>
              <a:rPr lang="pl-PL" sz="2400" b="1" dirty="0">
                <a:solidFill>
                  <a:schemeClr val="tx1"/>
                </a:solidFill>
                <a:effectLst/>
              </a:rPr>
              <a:t>. zm.) – art. 2 pkt. 6</a:t>
            </a:r>
          </a:p>
          <a:p>
            <a:pPr lvl="1">
              <a:buFont typeface="Wingdings" panose="05000000000000000000" pitchFamily="2" charset="2"/>
              <a:buChar char="Ø"/>
            </a:pPr>
            <a:r>
              <a:rPr lang="pl-PL" b="1" dirty="0">
                <a:solidFill>
                  <a:srgbClr val="0070C0"/>
                </a:solidFill>
              </a:rPr>
              <a:t>elektroniczna dokumentacja medyczna </a:t>
            </a:r>
            <a:r>
              <a:rPr lang="pl-PL" dirty="0"/>
              <a:t>- </a:t>
            </a:r>
            <a:r>
              <a:rPr lang="pl-PL" b="1" dirty="0"/>
              <a:t>dokumenty wytworzone w postaci elektronicznej opatrzone kwalifikowanym podpisem elektronicznym, podpisem zaufanym, podpisem osobistym </a:t>
            </a:r>
            <a:r>
              <a:rPr lang="pl-PL" dirty="0"/>
              <a:t>albo z wykorzystaniem sposobu potwierdzania pochodzenia oraz integralności danych dostępnego w systemie teleinformatycznym udostępnionym bezpłatnie przez Zakład Ubezpieczeń Społecznych:</a:t>
            </a:r>
          </a:p>
          <a:p>
            <a:pPr lvl="1">
              <a:buFont typeface="Wingdings" panose="05000000000000000000" pitchFamily="2" charset="2"/>
              <a:buChar char="Ø"/>
            </a:pPr>
            <a:r>
              <a:rPr lang="pl-PL" dirty="0"/>
              <a:t>a)recepty,</a:t>
            </a:r>
          </a:p>
          <a:p>
            <a:pPr lvl="1">
              <a:buFont typeface="Wingdings" panose="05000000000000000000" pitchFamily="2" charset="2"/>
              <a:buChar char="Ø"/>
            </a:pPr>
            <a:r>
              <a:rPr lang="pl-PL" dirty="0"/>
              <a:t>b)określone w przepisach wydanych na podstawie </a:t>
            </a:r>
            <a:r>
              <a:rPr lang="pl-PL" b="1" dirty="0"/>
              <a:t>art. 13a</a:t>
            </a:r>
            <a:r>
              <a:rPr lang="pl-PL" dirty="0"/>
              <a:t>,</a:t>
            </a:r>
          </a:p>
          <a:p>
            <a:pPr lvl="1">
              <a:buFont typeface="Wingdings" panose="05000000000000000000" pitchFamily="2" charset="2"/>
              <a:buChar char="Ø"/>
            </a:pPr>
            <a:r>
              <a:rPr lang="pl-PL" dirty="0"/>
              <a:t>c)skierowania określone w przepisach wydanych na podstawie art. 59aa ust. 2 ustawy z dnia 27 sierpnia 2004 r. o świadczeniach opieki zdrowotnej finansowanych ze środków publicznych (Dz. U. z 2020 r. poz. 1398, z </a:t>
            </a:r>
            <a:r>
              <a:rPr lang="pl-PL" dirty="0" err="1"/>
              <a:t>późn</a:t>
            </a:r>
            <a:r>
              <a:rPr lang="pl-PL" dirty="0"/>
              <a:t>. zm.),</a:t>
            </a:r>
          </a:p>
          <a:p>
            <a:pPr lvl="1">
              <a:buFont typeface="Wingdings" panose="05000000000000000000" pitchFamily="2" charset="2"/>
              <a:buChar char="Ø"/>
            </a:pPr>
            <a:r>
              <a:rPr lang="pl-PL" dirty="0"/>
              <a:t>d)zlecenia na zaopatrzenie i zlecenia naprawy, o których mowa w art. 38 ust. 4a ustawy z dnia 12 maja 2011 r. o refundacji leków, środków spożywczych specjalnego przeznaczenia żywieniowego oraz wyrobów medycznych (Dz. U. z 2020 r. poz. 357, 945, 1493, 1875 i 2401 oraz z 2021 r. poz. 159),</a:t>
            </a:r>
          </a:p>
          <a:p>
            <a:pPr lvl="1">
              <a:buFont typeface="Wingdings" panose="05000000000000000000" pitchFamily="2" charset="2"/>
              <a:buChar char="Ø"/>
            </a:pPr>
            <a:r>
              <a:rPr lang="pl-PL" dirty="0"/>
              <a:t>e)Karty Szczepień, o których mowa w art. 21a ust. 1 ustawy z dnia 5 grudnia 2008 r. o zapobieganiu oraz zwalczaniu zakażeń i chorób zakaźnych u ludzi (Dz. U. z 2020 r. poz. 1845, 2112 i 2401 oraz z 2021 r. poz. 159, 180 i 255);</a:t>
            </a:r>
          </a:p>
        </p:txBody>
      </p:sp>
    </p:spTree>
    <p:extLst>
      <p:ext uri="{BB962C8B-B14F-4D97-AF65-F5344CB8AC3E}">
        <p14:creationId xmlns:p14="http://schemas.microsoft.com/office/powerpoint/2010/main" val="1711459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ytuł 1">
            <a:extLst>
              <a:ext uri="{FF2B5EF4-FFF2-40B4-BE49-F238E27FC236}">
                <a16:creationId xmlns:a16="http://schemas.microsoft.com/office/drawing/2014/main" id="{7881143A-5E08-46C9-8490-0567A81419AF}"/>
              </a:ext>
            </a:extLst>
          </p:cNvPr>
          <p:cNvSpPr>
            <a:spLocks noGrp="1"/>
          </p:cNvSpPr>
          <p:nvPr>
            <p:ph type="title"/>
          </p:nvPr>
        </p:nvSpPr>
        <p:spPr>
          <a:xfrm>
            <a:off x="492370" y="605896"/>
            <a:ext cx="3084844" cy="5646208"/>
          </a:xfrm>
        </p:spPr>
        <p:txBody>
          <a:bodyPr anchor="ctr">
            <a:normAutofit/>
          </a:bodyPr>
          <a:lstStyle/>
          <a:p>
            <a:r>
              <a:rPr lang="pl-PL" sz="3600" b="1">
                <a:solidFill>
                  <a:srgbClr val="FFFFFF"/>
                </a:solidFill>
              </a:rPr>
              <a:t>Obowiązek prowadzenia dokumentacji medycznej</a:t>
            </a:r>
            <a:endParaRPr lang="pl-PL" sz="3600" b="1" dirty="0">
              <a:solidFill>
                <a:srgbClr val="FFFFFF"/>
              </a:solidFill>
              <a:cs typeface="Calibri Light"/>
            </a:endParaRPr>
          </a:p>
        </p:txBody>
      </p:sp>
      <p:sp>
        <p:nvSpPr>
          <p:cNvPr id="12" name="Rectangle 11">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Symbol zastępczy zawartości 2">
            <a:extLst>
              <a:ext uri="{FF2B5EF4-FFF2-40B4-BE49-F238E27FC236}">
                <a16:creationId xmlns:a16="http://schemas.microsoft.com/office/drawing/2014/main" id="{77C80436-17F9-470F-9595-4482066FE7B5}"/>
              </a:ext>
            </a:extLst>
          </p:cNvPr>
          <p:cNvSpPr>
            <a:spLocks noGrp="1"/>
          </p:cNvSpPr>
          <p:nvPr>
            <p:ph idx="1"/>
          </p:nvPr>
        </p:nvSpPr>
        <p:spPr>
          <a:xfrm>
            <a:off x="4742016" y="249382"/>
            <a:ext cx="7011903" cy="6345382"/>
          </a:xfrm>
        </p:spPr>
        <p:txBody>
          <a:bodyPr anchor="ctr">
            <a:normAutofit/>
          </a:bodyPr>
          <a:lstStyle/>
          <a:p>
            <a:pPr>
              <a:buFont typeface="Wingdings" panose="05000000000000000000" pitchFamily="2" charset="2"/>
              <a:buChar char="Ø"/>
            </a:pPr>
            <a:r>
              <a:rPr lang="pl-PL" sz="2400" b="1" dirty="0">
                <a:solidFill>
                  <a:schemeClr val="tx1"/>
                </a:solidFill>
                <a:effectLst/>
              </a:rPr>
              <a:t>Ustawa z dnia 28 kwietnia 2011 r. o systemie informacji w ochronie zdrowia (</a:t>
            </a:r>
            <a:r>
              <a:rPr lang="pl-PL" sz="2400" b="1" dirty="0" err="1">
                <a:solidFill>
                  <a:schemeClr val="tx1"/>
                </a:solidFill>
                <a:effectLst/>
              </a:rPr>
              <a:t>t.j</a:t>
            </a:r>
            <a:r>
              <a:rPr lang="pl-PL" sz="2400" b="1" dirty="0">
                <a:solidFill>
                  <a:schemeClr val="tx1"/>
                </a:solidFill>
                <a:effectLst/>
              </a:rPr>
              <a:t>. Dz. U. z 2021 r. poz. 666 z </a:t>
            </a:r>
            <a:r>
              <a:rPr lang="pl-PL" sz="2400" b="1" dirty="0" err="1">
                <a:solidFill>
                  <a:schemeClr val="tx1"/>
                </a:solidFill>
                <a:effectLst/>
              </a:rPr>
              <a:t>późn</a:t>
            </a:r>
            <a:r>
              <a:rPr lang="pl-PL" sz="2400" b="1" dirty="0">
                <a:solidFill>
                  <a:schemeClr val="tx1"/>
                </a:solidFill>
                <a:effectLst/>
              </a:rPr>
              <a:t>. zm.).</a:t>
            </a:r>
          </a:p>
          <a:p>
            <a:pPr lvl="1">
              <a:buFont typeface="Wingdings" panose="05000000000000000000" pitchFamily="2" charset="2"/>
              <a:buChar char="Ø"/>
            </a:pPr>
            <a:r>
              <a:rPr lang="pl-PL" sz="2200" b="1" dirty="0">
                <a:solidFill>
                  <a:schemeClr val="tx1"/>
                </a:solidFill>
                <a:effectLst/>
              </a:rPr>
              <a:t>Rozporządzenie Ministra Zdrowia z dnia 18 maja 2018 r. w sprawie rodzajów elektronicznej dokumentacji medycznej (</a:t>
            </a:r>
            <a:r>
              <a:rPr lang="pl-PL" sz="2200" b="1" dirty="0" err="1">
                <a:solidFill>
                  <a:schemeClr val="tx1"/>
                </a:solidFill>
                <a:effectLst/>
              </a:rPr>
              <a:t>t.j</a:t>
            </a:r>
            <a:r>
              <a:rPr lang="pl-PL" sz="2200" b="1" dirty="0">
                <a:solidFill>
                  <a:schemeClr val="tx1"/>
                </a:solidFill>
                <a:effectLst/>
              </a:rPr>
              <a:t>. Dz. U. z 2021 r. poz. 1153)</a:t>
            </a:r>
          </a:p>
          <a:p>
            <a:pPr lvl="1">
              <a:buFont typeface="Wingdings" panose="05000000000000000000" pitchFamily="2" charset="2"/>
              <a:buChar char="Ø"/>
            </a:pPr>
            <a:r>
              <a:rPr lang="pl-PL" sz="2200" dirty="0">
                <a:solidFill>
                  <a:schemeClr val="tx1"/>
                </a:solidFill>
                <a:effectLst/>
              </a:rPr>
              <a:t>Wydane na podstawie </a:t>
            </a:r>
            <a:r>
              <a:rPr lang="pl-PL" sz="2200" b="1" dirty="0">
                <a:solidFill>
                  <a:schemeClr val="tx1"/>
                </a:solidFill>
                <a:effectLst/>
              </a:rPr>
              <a:t>art. 13a </a:t>
            </a:r>
            <a:r>
              <a:rPr lang="pl-PL" sz="2200" dirty="0">
                <a:solidFill>
                  <a:schemeClr val="tx1"/>
                </a:solidFill>
                <a:effectLst/>
              </a:rPr>
              <a:t>ustawy z dnia 28 kwietnia 2011 r. o systemie informacji w ochronie zdrowia</a:t>
            </a:r>
          </a:p>
          <a:p>
            <a:pPr lvl="1">
              <a:buFont typeface="Wingdings" panose="05000000000000000000" pitchFamily="2" charset="2"/>
              <a:buChar char="Ø"/>
            </a:pPr>
            <a:r>
              <a:rPr lang="pl-PL" sz="2200" dirty="0">
                <a:solidFill>
                  <a:schemeClr val="tx1"/>
                </a:solidFill>
              </a:rPr>
              <a:t>Zmiana</a:t>
            </a:r>
            <a:r>
              <a:rPr lang="pl-PL" sz="2200" b="1" dirty="0">
                <a:solidFill>
                  <a:schemeClr val="tx1"/>
                </a:solidFill>
              </a:rPr>
              <a:t>: od 25.04.2021 </a:t>
            </a:r>
            <a:r>
              <a:rPr lang="pl-PL" sz="2200" dirty="0">
                <a:solidFill>
                  <a:schemeClr val="tx1"/>
                </a:solidFill>
              </a:rPr>
              <a:t>r. wyniki badań laboratoryjnych wraz z opisem stanowią elektroniczną dokumentację medyczną</a:t>
            </a:r>
            <a:endParaRPr lang="pl-PL" sz="2200" dirty="0">
              <a:solidFill>
                <a:schemeClr val="tx1"/>
              </a:solidFill>
              <a:effectLst/>
            </a:endParaRPr>
          </a:p>
        </p:txBody>
      </p:sp>
    </p:spTree>
    <p:extLst>
      <p:ext uri="{BB962C8B-B14F-4D97-AF65-F5344CB8AC3E}">
        <p14:creationId xmlns:p14="http://schemas.microsoft.com/office/powerpoint/2010/main" val="21524005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ytuł 1">
            <a:extLst>
              <a:ext uri="{FF2B5EF4-FFF2-40B4-BE49-F238E27FC236}">
                <a16:creationId xmlns:a16="http://schemas.microsoft.com/office/drawing/2014/main" id="{7881143A-5E08-46C9-8490-0567A81419AF}"/>
              </a:ext>
            </a:extLst>
          </p:cNvPr>
          <p:cNvSpPr>
            <a:spLocks noGrp="1"/>
          </p:cNvSpPr>
          <p:nvPr>
            <p:ph type="title"/>
          </p:nvPr>
        </p:nvSpPr>
        <p:spPr>
          <a:xfrm>
            <a:off x="492370" y="605896"/>
            <a:ext cx="3084844" cy="5646208"/>
          </a:xfrm>
        </p:spPr>
        <p:txBody>
          <a:bodyPr anchor="ctr">
            <a:normAutofit/>
          </a:bodyPr>
          <a:lstStyle/>
          <a:p>
            <a:r>
              <a:rPr lang="pl-PL" sz="3600" b="1">
                <a:solidFill>
                  <a:srgbClr val="FFFFFF"/>
                </a:solidFill>
              </a:rPr>
              <a:t>Ostatnie zmiany w zasadach prowadzenia dokumentacji medycznej:</a:t>
            </a:r>
            <a:endParaRPr lang="pl-PL" sz="3600" b="1" dirty="0">
              <a:solidFill>
                <a:srgbClr val="FFFFFF"/>
              </a:solidFill>
            </a:endParaRPr>
          </a:p>
        </p:txBody>
      </p:sp>
      <p:sp>
        <p:nvSpPr>
          <p:cNvPr id="21" name="Rectangle 20">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Symbol zastępczy zawartości 2">
            <a:extLst>
              <a:ext uri="{FF2B5EF4-FFF2-40B4-BE49-F238E27FC236}">
                <a16:creationId xmlns:a16="http://schemas.microsoft.com/office/drawing/2014/main" id="{77C80436-17F9-470F-9595-4482066FE7B5}"/>
              </a:ext>
            </a:extLst>
          </p:cNvPr>
          <p:cNvSpPr>
            <a:spLocks noGrp="1"/>
          </p:cNvSpPr>
          <p:nvPr>
            <p:ph idx="1"/>
          </p:nvPr>
        </p:nvSpPr>
        <p:spPr>
          <a:xfrm>
            <a:off x="4168088" y="124691"/>
            <a:ext cx="8018227" cy="7065817"/>
          </a:xfrm>
        </p:spPr>
        <p:txBody>
          <a:bodyPr anchor="ctr">
            <a:normAutofit lnSpcReduction="10000"/>
          </a:bodyPr>
          <a:lstStyle/>
          <a:p>
            <a:pPr>
              <a:buFont typeface="Wingdings" panose="05000000000000000000" pitchFamily="2" charset="2"/>
              <a:buChar char="Ø"/>
            </a:pPr>
            <a:r>
              <a:rPr lang="pl-PL" b="1" dirty="0">
                <a:effectLst/>
              </a:rPr>
              <a:t>Rozporządzenie Ministra Zdrowia z dnia 6 kwietnia 2020 r. w sprawie rodzajów, zakresu i wzorów dokumentacji medycznej oraz sposobu jej przetwarzania (Dz. U. poz. 666 z </a:t>
            </a:r>
            <a:r>
              <a:rPr lang="pl-PL" b="1" dirty="0" err="1">
                <a:effectLst/>
              </a:rPr>
              <a:t>późn</a:t>
            </a:r>
            <a:r>
              <a:rPr lang="pl-PL" b="1" dirty="0">
                <a:effectLst/>
              </a:rPr>
              <a:t>. zm.) – rozporządzenie wykonawcze do UPPRPP</a:t>
            </a:r>
          </a:p>
          <a:p>
            <a:pPr lvl="1">
              <a:buFont typeface="Wingdings" panose="05000000000000000000" pitchFamily="2" charset="2"/>
              <a:buChar char="Ø"/>
            </a:pPr>
            <a:r>
              <a:rPr lang="pl-PL" sz="2000" dirty="0">
                <a:effectLst/>
              </a:rPr>
              <a:t>Zastąpiło poprzednio obowiązujące: Rozporządzenie Ministra Zdrowia z dnia 9 listopada 2015 r. w sprawie rodzajów, zakresu i wzorów dokumentacji medycznej oraz sposobu jej przetwarzania (Dz. U. poz. 2069).</a:t>
            </a:r>
          </a:p>
          <a:p>
            <a:pPr lvl="1">
              <a:buFont typeface="Wingdings" panose="05000000000000000000" pitchFamily="2" charset="2"/>
              <a:buChar char="Ø"/>
            </a:pPr>
            <a:r>
              <a:rPr lang="pl-PL" sz="2000" dirty="0"/>
              <a:t>Zmieniane 4 razy:</a:t>
            </a:r>
          </a:p>
          <a:p>
            <a:pPr lvl="1">
              <a:buFont typeface="Wingdings" panose="05000000000000000000" pitchFamily="2" charset="2"/>
              <a:buChar char="Ø"/>
            </a:pPr>
            <a:r>
              <a:rPr lang="pl-PL" sz="2000" dirty="0">
                <a:effectLst/>
              </a:rPr>
              <a:t>Zmiana rozporządzenia w sprawie rodzajów, zakresu i wzorów dokumentacji medycznej oraz sposobu jej przetwarzania.</a:t>
            </a:r>
          </a:p>
          <a:p>
            <a:pPr lvl="2">
              <a:buFont typeface="Wingdings" panose="05000000000000000000" pitchFamily="2" charset="2"/>
              <a:buChar char="Ø"/>
            </a:pPr>
            <a:r>
              <a:rPr lang="pl-PL" sz="2000" dirty="0">
                <a:effectLst/>
              </a:rPr>
              <a:t>Dz.U.2021.1468, rozporządzenie z dnia 10 sierpnia 2021 r.</a:t>
            </a:r>
          </a:p>
          <a:p>
            <a:pPr lvl="2">
              <a:buFont typeface="Wingdings" panose="05000000000000000000" pitchFamily="2" charset="2"/>
              <a:buChar char="Ø"/>
            </a:pPr>
            <a:endParaRPr lang="pl-PL" sz="1600" dirty="0">
              <a:effectLst/>
            </a:endParaRPr>
          </a:p>
          <a:p>
            <a:pPr lvl="1">
              <a:buFont typeface="Wingdings" panose="05000000000000000000" pitchFamily="2" charset="2"/>
              <a:buChar char="Ø"/>
            </a:pPr>
            <a:r>
              <a:rPr lang="pl-PL" sz="2000" dirty="0">
                <a:effectLst/>
              </a:rPr>
              <a:t>Zmiana rozporządzenia w sprawie rodzajów, zakresu i wzorów dokumentacji medycznej oraz sposobu jej przetwarzania.</a:t>
            </a:r>
          </a:p>
          <a:p>
            <a:pPr lvl="2">
              <a:buFont typeface="Wingdings" panose="05000000000000000000" pitchFamily="2" charset="2"/>
              <a:buChar char="Ø"/>
            </a:pPr>
            <a:r>
              <a:rPr lang="pl-PL" sz="2000" dirty="0">
                <a:effectLst/>
              </a:rPr>
              <a:t>Dz.U.2021.302, rozporządzenie z dnia 15 lutego 2021 r.</a:t>
            </a:r>
          </a:p>
          <a:p>
            <a:pPr lvl="2">
              <a:buFont typeface="Wingdings" panose="05000000000000000000" pitchFamily="2" charset="2"/>
              <a:buChar char="Ø"/>
            </a:pPr>
            <a:endParaRPr lang="pl-PL" sz="1600" dirty="0">
              <a:effectLst/>
            </a:endParaRPr>
          </a:p>
          <a:p>
            <a:pPr lvl="1">
              <a:buFont typeface="Wingdings" panose="05000000000000000000" pitchFamily="2" charset="2"/>
              <a:buChar char="Ø"/>
            </a:pPr>
            <a:r>
              <a:rPr lang="pl-PL" sz="2000" dirty="0">
                <a:effectLst/>
              </a:rPr>
              <a:t>Zmiana rozporządzenia w sprawie rodzajów, zakresu i wzorów dokumentacji medycznej oraz sposobu jej przetwarzania.</a:t>
            </a:r>
          </a:p>
          <a:p>
            <a:pPr lvl="2">
              <a:buFont typeface="Wingdings" panose="05000000000000000000" pitchFamily="2" charset="2"/>
              <a:buChar char="Ø"/>
            </a:pPr>
            <a:r>
              <a:rPr lang="pl-PL" sz="2000" dirty="0">
                <a:effectLst/>
              </a:rPr>
              <a:t>Dz.U.2020.2350, rozporządzenie z dnia 23 grudnia 2020 r.</a:t>
            </a:r>
          </a:p>
          <a:p>
            <a:pPr lvl="2">
              <a:buFont typeface="Wingdings" panose="05000000000000000000" pitchFamily="2" charset="2"/>
              <a:buChar char="Ø"/>
            </a:pPr>
            <a:endParaRPr lang="pl-PL" sz="1600" dirty="0">
              <a:effectLst/>
            </a:endParaRPr>
          </a:p>
          <a:p>
            <a:pPr lvl="1">
              <a:buFont typeface="Wingdings" panose="05000000000000000000" pitchFamily="2" charset="2"/>
              <a:buChar char="Ø"/>
            </a:pPr>
            <a:r>
              <a:rPr lang="pl-PL" sz="2000" dirty="0">
                <a:effectLst/>
              </a:rPr>
              <a:t>Zmiana rozporządzenia w sprawie rodzajów, zakresu i wzorów dokumentacji medycznej oraz sposobu jej przetwarzania.</a:t>
            </a:r>
          </a:p>
          <a:p>
            <a:pPr lvl="2">
              <a:buFont typeface="Wingdings" panose="05000000000000000000" pitchFamily="2" charset="2"/>
              <a:buChar char="Ø"/>
            </a:pPr>
            <a:r>
              <a:rPr lang="pl-PL" sz="2000" dirty="0">
                <a:effectLst/>
              </a:rPr>
              <a:t>Dz.U.2020.1981, rozporządzenie z dnia 9 listopada 2020 r.</a:t>
            </a:r>
          </a:p>
          <a:p>
            <a:pPr marL="201168" lvl="1" indent="0">
              <a:buNone/>
            </a:pPr>
            <a:endParaRPr lang="pl-PL" sz="1400" dirty="0">
              <a:effectLst/>
            </a:endParaRPr>
          </a:p>
        </p:txBody>
      </p:sp>
    </p:spTree>
    <p:extLst>
      <p:ext uri="{BB962C8B-B14F-4D97-AF65-F5344CB8AC3E}">
        <p14:creationId xmlns:p14="http://schemas.microsoft.com/office/powerpoint/2010/main" val="4337948"/>
      </p:ext>
    </p:extLst>
  </p:cSld>
  <p:clrMapOvr>
    <a:masterClrMapping/>
  </p:clrMapOvr>
</p:sld>
</file>

<file path=ppt/theme/theme1.xml><?xml version="1.0" encoding="utf-8"?>
<a:theme xmlns:a="http://schemas.openxmlformats.org/drawingml/2006/main" name="Retrospekcja">
  <a:themeElements>
    <a:clrScheme name="Ciepły niebieski">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Retrospekcja">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kcja">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6708</TotalTime>
  <Words>3360</Words>
  <Application>Microsoft Office PowerPoint</Application>
  <PresentationFormat>Panoramiczny</PresentationFormat>
  <Paragraphs>171</Paragraphs>
  <Slides>21</Slides>
  <Notes>21</Notes>
  <HiddenSlides>0</HiddenSlides>
  <MMClips>0</MMClips>
  <ScaleCrop>false</ScaleCrop>
  <HeadingPairs>
    <vt:vector size="6" baseType="variant">
      <vt:variant>
        <vt:lpstr>Używane czcionki</vt:lpstr>
      </vt:variant>
      <vt:variant>
        <vt:i4>3</vt:i4>
      </vt:variant>
      <vt:variant>
        <vt:lpstr>Motyw</vt:lpstr>
      </vt:variant>
      <vt:variant>
        <vt:i4>1</vt:i4>
      </vt:variant>
      <vt:variant>
        <vt:lpstr>Tytuły slajdów</vt:lpstr>
      </vt:variant>
      <vt:variant>
        <vt:i4>21</vt:i4>
      </vt:variant>
    </vt:vector>
  </HeadingPairs>
  <TitlesOfParts>
    <vt:vector size="25" baseType="lpstr">
      <vt:lpstr>Calibri</vt:lpstr>
      <vt:lpstr>Calibri Light</vt:lpstr>
      <vt:lpstr>Wingdings</vt:lpstr>
      <vt:lpstr>Retrospekcja</vt:lpstr>
      <vt:lpstr>Zmiany w zasadach prowadzenia dokumentacji medycznej w 2021 r.</vt:lpstr>
      <vt:lpstr>Obowiązek prowadzenia dokumentacji medycznej</vt:lpstr>
      <vt:lpstr>Obowiązek prowadzenia dokumentacji medycznej</vt:lpstr>
      <vt:lpstr>Obowiązek prowadzenia dokumentacji medycznej</vt:lpstr>
      <vt:lpstr>Obowiązek prowadzenia dokumentacji medycznej</vt:lpstr>
      <vt:lpstr>Obowiązek prowadzenia dokumentacji medycznej</vt:lpstr>
      <vt:lpstr>Obowiązek prowadzenia dokumentacji medycznej</vt:lpstr>
      <vt:lpstr>Obowiązek prowadzenia dokumentacji medycznej</vt:lpstr>
      <vt:lpstr>Ostatnie zmiany w zasadach prowadzenia dokumentacji medycznej:</vt:lpstr>
      <vt:lpstr>Ostatnie zmiany w zasadach prowadzenia dokumentacji medycznej:</vt:lpstr>
      <vt:lpstr>Ostatnie zmiany w zasadach prowadzenia dokumentacji medycznej:</vt:lpstr>
      <vt:lpstr>Ostatnie zmiany w zasadach prowadzenia dokumentacji medycznej:</vt:lpstr>
      <vt:lpstr>Terminy wynikające z Ustawy o systemie informacji w ochronie zdrowia </vt:lpstr>
      <vt:lpstr>Co grozi za naruszenie ww. przepisów o dokumentacji medycznej? </vt:lpstr>
      <vt:lpstr>Co grozi za naruszenie ww. przepisów o dokumentacji medycznej? </vt:lpstr>
      <vt:lpstr>Co grozi za naruszenie ww. przepisów o dokumentacji medycznej? </vt:lpstr>
      <vt:lpstr>Co grozi za naruszenie ww. przepisów o dokumentacji medycznej? </vt:lpstr>
      <vt:lpstr>Co grozi za naruszenie ww. przepisów o dokumentacji medycznej? </vt:lpstr>
      <vt:lpstr>Co grozi za naruszenie ww. przepisów o dokumentacji medycznej? </vt:lpstr>
      <vt:lpstr>Co grozi za naruszenie ww. przepisów o dokumentacji medycznej? </vt:lpstr>
      <vt:lpstr>Dziękujemy za uwagę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Dyrektywa o ochronie sygnalistów  - nowe obowiązki pracodawców</dc:title>
  <dc:creator>Anna Łuc-Seweryn</dc:creator>
  <cp:lastModifiedBy>Anna Łuc-Seweryn</cp:lastModifiedBy>
  <cp:revision>10</cp:revision>
  <cp:lastPrinted>2021-10-27T18:36:01Z</cp:lastPrinted>
  <dcterms:created xsi:type="dcterms:W3CDTF">2021-10-25T12:01:28Z</dcterms:created>
  <dcterms:modified xsi:type="dcterms:W3CDTF">2021-12-11T09:53:25Z</dcterms:modified>
</cp:coreProperties>
</file>